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78" r:id="rId2"/>
    <p:sldId id="259" r:id="rId3"/>
    <p:sldId id="262" r:id="rId4"/>
    <p:sldId id="286" r:id="rId5"/>
    <p:sldId id="295" r:id="rId6"/>
    <p:sldId id="301" r:id="rId7"/>
    <p:sldId id="300" r:id="rId8"/>
    <p:sldId id="303" r:id="rId9"/>
    <p:sldId id="304" r:id="rId10"/>
    <p:sldId id="257" r:id="rId11"/>
    <p:sldId id="265" r:id="rId12"/>
    <p:sldId id="275" r:id="rId13"/>
    <p:sldId id="302" r:id="rId14"/>
    <p:sldId id="293" r:id="rId15"/>
    <p:sldId id="294" r:id="rId16"/>
    <p:sldId id="297" r:id="rId17"/>
    <p:sldId id="27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753AF9-0CBC-213D-2A3C-BC8F78EDA7BC}" name="Start, Maribeth" initials="SM" userId="S::mxs043@shsu.edu::74730796-a84b-4db0-b1aa-fd9f89bfae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D6EC1F-625E-4777-B005-2CB5C4D3612C}" v="69" dt="2023-09-26T22:18:04.314"/>
    <p1510:client id="{9C4185EA-24CD-3AA5-471A-6DD4ED6D76A2}" v="11" dt="2023-09-26T22:29:20.562"/>
    <p1510:client id="{E3C0859F-55A1-42F3-B9D3-F1BC6F77F9D7}" v="46" dt="2023-09-27T14:04:51.7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80DFE0-A6FD-4B75-8804-7F7C1CF343F9}" type="doc">
      <dgm:prSet loTypeId="urn:microsoft.com/office/officeart/2018/2/layout/IconLabelDescriptionList" loCatId="icon" qsTypeId="urn:microsoft.com/office/officeart/2005/8/quickstyle/simple1" qsCatId="simple" csTypeId="urn:microsoft.com/office/officeart/2005/8/colors/accent3_4" csCatId="accent3" phldr="1"/>
      <dgm:spPr/>
      <dgm:t>
        <a:bodyPr/>
        <a:lstStyle/>
        <a:p>
          <a:endParaRPr lang="en-US"/>
        </a:p>
      </dgm:t>
    </dgm:pt>
    <dgm:pt modelId="{F3F0F26D-29A2-489B-911B-7164BEC1348B}">
      <dgm:prSet/>
      <dgm:spPr/>
      <dgm:t>
        <a:bodyPr/>
        <a:lstStyle/>
        <a:p>
          <a:pPr>
            <a:lnSpc>
              <a:spcPct val="100000"/>
            </a:lnSpc>
            <a:defRPr b="1"/>
          </a:pPr>
          <a:r>
            <a:rPr lang="en-US" cap="small" baseline="0" dirty="0">
              <a:latin typeface="Arial" panose="020B0604020202020204" pitchFamily="34" charset="0"/>
              <a:cs typeface="Arial" panose="020B0604020202020204" pitchFamily="34" charset="0"/>
            </a:rPr>
            <a:t>Read</a:t>
          </a:r>
        </a:p>
      </dgm:t>
    </dgm:pt>
    <dgm:pt modelId="{7171C6A5-C470-40D6-827B-11FB23911403}" type="parTrans" cxnId="{6C88584B-3C18-44A9-B1C4-E1CD781F9CC1}">
      <dgm:prSet/>
      <dgm:spPr/>
      <dgm:t>
        <a:bodyPr/>
        <a:lstStyle/>
        <a:p>
          <a:endParaRPr lang="en-US"/>
        </a:p>
      </dgm:t>
    </dgm:pt>
    <dgm:pt modelId="{6E6B4EE0-057D-4E50-97AB-39BF6A69B96A}" type="sibTrans" cxnId="{6C88584B-3C18-44A9-B1C4-E1CD781F9CC1}">
      <dgm:prSet/>
      <dgm:spPr/>
      <dgm:t>
        <a:bodyPr/>
        <a:lstStyle/>
        <a:p>
          <a:endParaRPr lang="en-US"/>
        </a:p>
      </dgm:t>
    </dgm:pt>
    <dgm:pt modelId="{1F7C6CD0-EA33-4D40-85DC-F53A84C75022}">
      <dgm:prSet/>
      <dgm:spPr/>
      <dgm:t>
        <a:bodyPr/>
        <a:lstStyle/>
        <a:p>
          <a:pPr>
            <a:lnSpc>
              <a:spcPct val="100000"/>
            </a:lnSpc>
          </a:pPr>
          <a:r>
            <a:rPr lang="en-US" dirty="0">
              <a:latin typeface="Arial" panose="020B0604020202020204" pitchFamily="34" charset="0"/>
              <a:cs typeface="Arial" panose="020B0604020202020204" pitchFamily="34" charset="0"/>
            </a:rPr>
            <a:t>Read the Award Document for Required Reporting Deadlines</a:t>
          </a:r>
        </a:p>
      </dgm:t>
    </dgm:pt>
    <dgm:pt modelId="{B66D04FD-A423-4B03-9AC7-E94DDA97C2A5}" type="parTrans" cxnId="{043768BF-99D5-42BF-8BAC-4C5981C67093}">
      <dgm:prSet/>
      <dgm:spPr/>
      <dgm:t>
        <a:bodyPr/>
        <a:lstStyle/>
        <a:p>
          <a:endParaRPr lang="en-US"/>
        </a:p>
      </dgm:t>
    </dgm:pt>
    <dgm:pt modelId="{24B389E1-3BD8-4E40-A476-AAD1876BF22F}" type="sibTrans" cxnId="{043768BF-99D5-42BF-8BAC-4C5981C67093}">
      <dgm:prSet/>
      <dgm:spPr/>
      <dgm:t>
        <a:bodyPr/>
        <a:lstStyle/>
        <a:p>
          <a:endParaRPr lang="en-US"/>
        </a:p>
      </dgm:t>
    </dgm:pt>
    <dgm:pt modelId="{68ECA1E1-22E5-4923-B415-DD5F1D036D1F}">
      <dgm:prSet/>
      <dgm:spPr/>
      <dgm:t>
        <a:bodyPr/>
        <a:lstStyle/>
        <a:p>
          <a:pPr>
            <a:lnSpc>
              <a:spcPct val="100000"/>
            </a:lnSpc>
            <a:defRPr b="1"/>
          </a:pPr>
          <a:r>
            <a:rPr lang="en-US" cap="small" baseline="0" dirty="0">
              <a:latin typeface="Arial" panose="020B0604020202020204" pitchFamily="34" charset="0"/>
              <a:cs typeface="Arial" panose="020B0604020202020204" pitchFamily="34" charset="0"/>
            </a:rPr>
            <a:t>Review</a:t>
          </a:r>
        </a:p>
      </dgm:t>
    </dgm:pt>
    <dgm:pt modelId="{8AC5C192-A1AE-4752-8937-2D475867C42D}" type="parTrans" cxnId="{74B43D3D-0157-4242-B741-0300A33468FB}">
      <dgm:prSet/>
      <dgm:spPr/>
      <dgm:t>
        <a:bodyPr/>
        <a:lstStyle/>
        <a:p>
          <a:endParaRPr lang="en-US"/>
        </a:p>
      </dgm:t>
    </dgm:pt>
    <dgm:pt modelId="{19E0B67B-FE9D-4A4A-B867-628F81EB6052}" type="sibTrans" cxnId="{74B43D3D-0157-4242-B741-0300A33468FB}">
      <dgm:prSet/>
      <dgm:spPr/>
      <dgm:t>
        <a:bodyPr/>
        <a:lstStyle/>
        <a:p>
          <a:endParaRPr lang="en-US"/>
        </a:p>
      </dgm:t>
    </dgm:pt>
    <dgm:pt modelId="{033BBC62-7AAA-405A-9093-59BC41E2639C}">
      <dgm:prSet/>
      <dgm:spPr/>
      <dgm:t>
        <a:bodyPr/>
        <a:lstStyle/>
        <a:p>
          <a:pPr>
            <a:lnSpc>
              <a:spcPct val="100000"/>
            </a:lnSpc>
          </a:pPr>
          <a:r>
            <a:rPr lang="en-US" dirty="0">
              <a:latin typeface="Arial" panose="020B0604020202020204" pitchFamily="34" charset="0"/>
              <a:cs typeface="Arial" panose="020B0604020202020204" pitchFamily="34" charset="0"/>
            </a:rPr>
            <a:t>Review Cayuse Award Details</a:t>
          </a:r>
        </a:p>
      </dgm:t>
    </dgm:pt>
    <dgm:pt modelId="{981255A0-3520-475A-B235-4ABD0D127741}" type="parTrans" cxnId="{07F76824-20B4-4BE9-8EB2-09B086452A63}">
      <dgm:prSet/>
      <dgm:spPr/>
      <dgm:t>
        <a:bodyPr/>
        <a:lstStyle/>
        <a:p>
          <a:endParaRPr lang="en-US"/>
        </a:p>
      </dgm:t>
    </dgm:pt>
    <dgm:pt modelId="{85EC70A0-24B3-40FE-AA42-B97BC2D5B8D7}" type="sibTrans" cxnId="{07F76824-20B4-4BE9-8EB2-09B086452A63}">
      <dgm:prSet/>
      <dgm:spPr/>
      <dgm:t>
        <a:bodyPr/>
        <a:lstStyle/>
        <a:p>
          <a:endParaRPr lang="en-US"/>
        </a:p>
      </dgm:t>
    </dgm:pt>
    <dgm:pt modelId="{375BE364-3CF8-4028-A7F8-1F21EEAC718D}">
      <dgm:prSet/>
      <dgm:spPr/>
      <dgm:t>
        <a:bodyPr/>
        <a:lstStyle/>
        <a:p>
          <a:r>
            <a:rPr lang="en-US" dirty="0">
              <a:latin typeface="Arial" panose="020B0604020202020204" pitchFamily="34" charset="0"/>
              <a:cs typeface="Arial" panose="020B0604020202020204" pitchFamily="34" charset="0"/>
            </a:rPr>
            <a:t>Certify/Approve Routing</a:t>
          </a:r>
        </a:p>
      </dgm:t>
    </dgm:pt>
    <dgm:pt modelId="{71490307-9A58-4230-9B4C-964914152E62}" type="parTrans" cxnId="{44C6AC38-03CA-4CE9-B8CA-630EB4FE9725}">
      <dgm:prSet/>
      <dgm:spPr/>
      <dgm:t>
        <a:bodyPr/>
        <a:lstStyle/>
        <a:p>
          <a:endParaRPr lang="en-US"/>
        </a:p>
      </dgm:t>
    </dgm:pt>
    <dgm:pt modelId="{567DB112-AC98-47A2-8E84-2169C68BEC92}" type="sibTrans" cxnId="{44C6AC38-03CA-4CE9-B8CA-630EB4FE9725}">
      <dgm:prSet/>
      <dgm:spPr/>
      <dgm:t>
        <a:bodyPr/>
        <a:lstStyle/>
        <a:p>
          <a:endParaRPr lang="en-US"/>
        </a:p>
      </dgm:t>
    </dgm:pt>
    <dgm:pt modelId="{25F0D772-00CB-4120-9908-49408A24BB45}">
      <dgm:prSet/>
      <dgm:spPr/>
      <dgm:t>
        <a:bodyPr/>
        <a:lstStyle/>
        <a:p>
          <a:pPr>
            <a:lnSpc>
              <a:spcPct val="100000"/>
            </a:lnSpc>
            <a:defRPr b="1"/>
          </a:pPr>
          <a:r>
            <a:rPr lang="en-US" cap="small" baseline="0" dirty="0">
              <a:latin typeface="Arial" panose="020B0604020202020204" pitchFamily="34" charset="0"/>
              <a:cs typeface="Arial" panose="020B0604020202020204" pitchFamily="34" charset="0"/>
            </a:rPr>
            <a:t>Attend</a:t>
          </a:r>
        </a:p>
      </dgm:t>
    </dgm:pt>
    <dgm:pt modelId="{F3B28006-4E5A-4BFA-AC11-D0FD189784B4}" type="parTrans" cxnId="{8FB4FC9F-787C-425B-B0C7-6F3B887E2312}">
      <dgm:prSet/>
      <dgm:spPr/>
      <dgm:t>
        <a:bodyPr/>
        <a:lstStyle/>
        <a:p>
          <a:endParaRPr lang="en-US"/>
        </a:p>
      </dgm:t>
    </dgm:pt>
    <dgm:pt modelId="{8D450DB6-4C30-4B77-9A86-554148C69097}" type="sibTrans" cxnId="{8FB4FC9F-787C-425B-B0C7-6F3B887E2312}">
      <dgm:prSet/>
      <dgm:spPr/>
      <dgm:t>
        <a:bodyPr/>
        <a:lstStyle/>
        <a:p>
          <a:endParaRPr lang="en-US"/>
        </a:p>
      </dgm:t>
    </dgm:pt>
    <dgm:pt modelId="{B441EEEC-F0F1-42C1-9397-49C282AC9371}">
      <dgm:prSet/>
      <dgm:spPr/>
      <dgm:t>
        <a:bodyPr/>
        <a:lstStyle/>
        <a:p>
          <a:pPr>
            <a:lnSpc>
              <a:spcPct val="100000"/>
            </a:lnSpc>
          </a:pPr>
          <a:r>
            <a:rPr lang="en-US" dirty="0">
              <a:latin typeface="Arial" panose="020B0604020202020204" pitchFamily="34" charset="0"/>
              <a:cs typeface="Arial" panose="020B0604020202020204" pitchFamily="34" charset="0"/>
            </a:rPr>
            <a:t>Attend Grant Kickoff Meeting with ORA &amp; Your Department Admin</a:t>
          </a:r>
        </a:p>
      </dgm:t>
    </dgm:pt>
    <dgm:pt modelId="{A17B3BAE-940D-46AB-92D1-62EDE845FF24}" type="parTrans" cxnId="{44CFB32E-F59B-482E-A33A-A16DE30D54B0}">
      <dgm:prSet/>
      <dgm:spPr/>
      <dgm:t>
        <a:bodyPr/>
        <a:lstStyle/>
        <a:p>
          <a:endParaRPr lang="en-US"/>
        </a:p>
      </dgm:t>
    </dgm:pt>
    <dgm:pt modelId="{D6C0C3C2-EB31-4EFE-B2DE-87D61C239A50}" type="sibTrans" cxnId="{44CFB32E-F59B-482E-A33A-A16DE30D54B0}">
      <dgm:prSet/>
      <dgm:spPr/>
      <dgm:t>
        <a:bodyPr/>
        <a:lstStyle/>
        <a:p>
          <a:endParaRPr lang="en-US"/>
        </a:p>
      </dgm:t>
    </dgm:pt>
    <dgm:pt modelId="{3CC39C41-48AC-4F09-9DB3-18E829B9E933}">
      <dgm:prSet/>
      <dgm:spPr/>
      <dgm:t>
        <a:bodyPr/>
        <a:lstStyle/>
        <a:p>
          <a:pPr>
            <a:lnSpc>
              <a:spcPct val="100000"/>
            </a:lnSpc>
            <a:defRPr b="1"/>
          </a:pPr>
          <a:r>
            <a:rPr lang="en-US" cap="small" baseline="0" dirty="0">
              <a:latin typeface="Arial" panose="020B0604020202020204" pitchFamily="34" charset="0"/>
              <a:cs typeface="Arial" panose="020B0604020202020204" pitchFamily="34" charset="0"/>
            </a:rPr>
            <a:t>Ask</a:t>
          </a:r>
        </a:p>
      </dgm:t>
    </dgm:pt>
    <dgm:pt modelId="{53DCA7E6-B1ED-4858-9948-A00221AAA148}" type="parTrans" cxnId="{648B5215-88F4-48F9-9F84-D4FDA978BBEC}">
      <dgm:prSet/>
      <dgm:spPr/>
      <dgm:t>
        <a:bodyPr/>
        <a:lstStyle/>
        <a:p>
          <a:endParaRPr lang="en-US"/>
        </a:p>
      </dgm:t>
    </dgm:pt>
    <dgm:pt modelId="{9041A4E3-B50A-4365-A805-D2A68632DAEB}" type="sibTrans" cxnId="{648B5215-88F4-48F9-9F84-D4FDA978BBEC}">
      <dgm:prSet/>
      <dgm:spPr/>
      <dgm:t>
        <a:bodyPr/>
        <a:lstStyle/>
        <a:p>
          <a:endParaRPr lang="en-US"/>
        </a:p>
      </dgm:t>
    </dgm:pt>
    <dgm:pt modelId="{8983A903-BCBC-412B-9DDA-9D7A3C588FC3}">
      <dgm:prSet/>
      <dgm:spPr/>
      <dgm:t>
        <a:bodyPr/>
        <a:lstStyle/>
        <a:p>
          <a:pPr>
            <a:lnSpc>
              <a:spcPct val="100000"/>
            </a:lnSpc>
          </a:pPr>
          <a:r>
            <a:rPr lang="en-US" dirty="0">
              <a:latin typeface="Arial" panose="020B0604020202020204" pitchFamily="34" charset="0"/>
              <a:cs typeface="Arial" panose="020B0604020202020204" pitchFamily="34" charset="0"/>
            </a:rPr>
            <a:t>Ask Questions!</a:t>
          </a:r>
        </a:p>
      </dgm:t>
    </dgm:pt>
    <dgm:pt modelId="{0E15B4ED-4A67-48AA-AE8B-2E8A39CFEE68}" type="parTrans" cxnId="{18C372F8-418D-4FFE-AF96-FE44FAAB0B2E}">
      <dgm:prSet/>
      <dgm:spPr/>
      <dgm:t>
        <a:bodyPr/>
        <a:lstStyle/>
        <a:p>
          <a:endParaRPr lang="en-US"/>
        </a:p>
      </dgm:t>
    </dgm:pt>
    <dgm:pt modelId="{38519B5F-8F77-4E72-A945-30C10794A0DE}" type="sibTrans" cxnId="{18C372F8-418D-4FFE-AF96-FE44FAAB0B2E}">
      <dgm:prSet/>
      <dgm:spPr/>
      <dgm:t>
        <a:bodyPr/>
        <a:lstStyle/>
        <a:p>
          <a:endParaRPr lang="en-US"/>
        </a:p>
      </dgm:t>
    </dgm:pt>
    <dgm:pt modelId="{EFD039A8-9D95-4D03-9B34-A551FBDDF4E1}">
      <dgm:prSet/>
      <dgm:spPr/>
      <dgm:t>
        <a:bodyPr/>
        <a:lstStyle/>
        <a:p>
          <a:r>
            <a:rPr lang="en-US" dirty="0">
              <a:latin typeface="Arial" panose="020B0604020202020204" pitchFamily="34" charset="0"/>
              <a:cs typeface="Arial" panose="020B0604020202020204" pitchFamily="34" charset="0"/>
            </a:rPr>
            <a:t>Answer Cayuse Questions</a:t>
          </a:r>
        </a:p>
      </dgm:t>
    </dgm:pt>
    <dgm:pt modelId="{414C3340-6A98-496A-936F-57BF5816DBC4}" type="sibTrans" cxnId="{F66A6686-DE31-491A-BA2E-8E272BE1AD9F}">
      <dgm:prSet/>
      <dgm:spPr/>
      <dgm:t>
        <a:bodyPr/>
        <a:lstStyle/>
        <a:p>
          <a:endParaRPr lang="en-US"/>
        </a:p>
      </dgm:t>
    </dgm:pt>
    <dgm:pt modelId="{7D2CDA0B-CE99-4B87-A81D-C3FE7BED8226}" type="parTrans" cxnId="{F66A6686-DE31-491A-BA2E-8E272BE1AD9F}">
      <dgm:prSet/>
      <dgm:spPr/>
      <dgm:t>
        <a:bodyPr/>
        <a:lstStyle/>
        <a:p>
          <a:endParaRPr lang="en-US"/>
        </a:p>
      </dgm:t>
    </dgm:pt>
    <dgm:pt modelId="{DF136423-5134-4F0F-8FA8-22F980C091CA}">
      <dgm:prSet/>
      <dgm:spPr/>
      <dgm:t>
        <a:bodyPr/>
        <a:lstStyle/>
        <a:p>
          <a:r>
            <a:rPr lang="en-US" dirty="0">
              <a:latin typeface="Arial" panose="020B0604020202020204" pitchFamily="34" charset="0"/>
              <a:cs typeface="Arial" panose="020B0604020202020204" pitchFamily="34" charset="0"/>
            </a:rPr>
            <a:t>Review Budget and Spending Plan</a:t>
          </a:r>
        </a:p>
      </dgm:t>
    </dgm:pt>
    <dgm:pt modelId="{5872DF50-641E-4F73-A64D-1DB690073591}" type="sibTrans" cxnId="{BFD30D6F-C81A-4B28-ADE4-E2F2446DFD86}">
      <dgm:prSet/>
      <dgm:spPr/>
      <dgm:t>
        <a:bodyPr/>
        <a:lstStyle/>
        <a:p>
          <a:endParaRPr lang="en-US"/>
        </a:p>
      </dgm:t>
    </dgm:pt>
    <dgm:pt modelId="{6DE64C5E-0126-40BC-98EC-E1B75E0E8D62}" type="parTrans" cxnId="{BFD30D6F-C81A-4B28-ADE4-E2F2446DFD86}">
      <dgm:prSet/>
      <dgm:spPr/>
      <dgm:t>
        <a:bodyPr/>
        <a:lstStyle/>
        <a:p>
          <a:endParaRPr lang="en-US"/>
        </a:p>
      </dgm:t>
    </dgm:pt>
    <dgm:pt modelId="{1EBADE67-9D89-43C8-9015-89BCE37ED057}">
      <dgm:prSet/>
      <dgm:spPr/>
      <dgm:t>
        <a:bodyPr/>
        <a:lstStyle/>
        <a:p>
          <a:r>
            <a:rPr lang="en-US" dirty="0">
              <a:latin typeface="Arial" panose="020B0604020202020204" pitchFamily="34" charset="0"/>
              <a:cs typeface="Arial" panose="020B0604020202020204" pitchFamily="34" charset="0"/>
            </a:rPr>
            <a:t>Discuss Deliverables</a:t>
          </a:r>
        </a:p>
      </dgm:t>
    </dgm:pt>
    <dgm:pt modelId="{6032A571-F9C9-4733-AEE7-BD82781C64FD}" type="sibTrans" cxnId="{ECBD9DD7-E474-4C6F-8879-33F424EBFCEC}">
      <dgm:prSet/>
      <dgm:spPr/>
      <dgm:t>
        <a:bodyPr/>
        <a:lstStyle/>
        <a:p>
          <a:endParaRPr lang="en-US"/>
        </a:p>
      </dgm:t>
    </dgm:pt>
    <dgm:pt modelId="{2CE25A7C-1295-4115-9CEB-351B3B8C94B8}" type="parTrans" cxnId="{ECBD9DD7-E474-4C6F-8879-33F424EBFCEC}">
      <dgm:prSet/>
      <dgm:spPr/>
      <dgm:t>
        <a:bodyPr/>
        <a:lstStyle/>
        <a:p>
          <a:endParaRPr lang="en-US"/>
        </a:p>
      </dgm:t>
    </dgm:pt>
    <dgm:pt modelId="{F3233AF5-D89F-4451-B03C-4B4596AF026A}" type="pres">
      <dgm:prSet presAssocID="{6580DFE0-A6FD-4B75-8804-7F7C1CF343F9}" presName="root" presStyleCnt="0">
        <dgm:presLayoutVars>
          <dgm:dir/>
          <dgm:resizeHandles val="exact"/>
        </dgm:presLayoutVars>
      </dgm:prSet>
      <dgm:spPr/>
    </dgm:pt>
    <dgm:pt modelId="{2C75D238-ACF4-40F6-9F3E-25891BC029CA}" type="pres">
      <dgm:prSet presAssocID="{F3F0F26D-29A2-489B-911B-7164BEC1348B}" presName="compNode" presStyleCnt="0"/>
      <dgm:spPr/>
    </dgm:pt>
    <dgm:pt modelId="{58DF9E53-9AF2-42DB-BC5D-D62C8C11E163}" type="pres">
      <dgm:prSet presAssocID="{F3F0F26D-29A2-489B-911B-7164BEC1348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B7F91C63-3695-4E55-A0EF-61114CE761A9}" type="pres">
      <dgm:prSet presAssocID="{F3F0F26D-29A2-489B-911B-7164BEC1348B}" presName="iconSpace" presStyleCnt="0"/>
      <dgm:spPr/>
    </dgm:pt>
    <dgm:pt modelId="{0AFBE21A-718C-4A37-A9FE-30D43A82D00F}" type="pres">
      <dgm:prSet presAssocID="{F3F0F26D-29A2-489B-911B-7164BEC1348B}" presName="parTx" presStyleLbl="revTx" presStyleIdx="0" presStyleCnt="8">
        <dgm:presLayoutVars>
          <dgm:chMax val="0"/>
          <dgm:chPref val="0"/>
        </dgm:presLayoutVars>
      </dgm:prSet>
      <dgm:spPr/>
    </dgm:pt>
    <dgm:pt modelId="{DDC18680-4C70-41AC-9E2A-3462F510E0BE}" type="pres">
      <dgm:prSet presAssocID="{F3F0F26D-29A2-489B-911B-7164BEC1348B}" presName="txSpace" presStyleCnt="0"/>
      <dgm:spPr/>
    </dgm:pt>
    <dgm:pt modelId="{83CEB041-60F5-4496-8A22-2D366F88E9D2}" type="pres">
      <dgm:prSet presAssocID="{F3F0F26D-29A2-489B-911B-7164BEC1348B}" presName="desTx" presStyleLbl="revTx" presStyleIdx="1" presStyleCnt="8">
        <dgm:presLayoutVars/>
      </dgm:prSet>
      <dgm:spPr/>
    </dgm:pt>
    <dgm:pt modelId="{038F4839-24A2-49DC-986F-72E08AA01444}" type="pres">
      <dgm:prSet presAssocID="{6E6B4EE0-057D-4E50-97AB-39BF6A69B96A}" presName="sibTrans" presStyleCnt="0"/>
      <dgm:spPr/>
    </dgm:pt>
    <dgm:pt modelId="{7C26CC6F-AC0B-45DF-8D88-0CFDB1783D28}" type="pres">
      <dgm:prSet presAssocID="{68ECA1E1-22E5-4923-B415-DD5F1D036D1F}" presName="compNode" presStyleCnt="0"/>
      <dgm:spPr/>
    </dgm:pt>
    <dgm:pt modelId="{7549D4E5-DAC3-4D56-A137-7C0CA47ED89F}" type="pres">
      <dgm:prSet presAssocID="{68ECA1E1-22E5-4923-B415-DD5F1D036D1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9FE4DA6B-5808-49BC-AF5E-7E8330C94E1E}" type="pres">
      <dgm:prSet presAssocID="{68ECA1E1-22E5-4923-B415-DD5F1D036D1F}" presName="iconSpace" presStyleCnt="0"/>
      <dgm:spPr/>
    </dgm:pt>
    <dgm:pt modelId="{D96909C9-61BE-49E0-B622-6501075FF3B5}" type="pres">
      <dgm:prSet presAssocID="{68ECA1E1-22E5-4923-B415-DD5F1D036D1F}" presName="parTx" presStyleLbl="revTx" presStyleIdx="2" presStyleCnt="8">
        <dgm:presLayoutVars>
          <dgm:chMax val="0"/>
          <dgm:chPref val="0"/>
        </dgm:presLayoutVars>
      </dgm:prSet>
      <dgm:spPr/>
    </dgm:pt>
    <dgm:pt modelId="{2E933732-4AB5-42B0-90A1-BEA6D5039AEC}" type="pres">
      <dgm:prSet presAssocID="{68ECA1E1-22E5-4923-B415-DD5F1D036D1F}" presName="txSpace" presStyleCnt="0"/>
      <dgm:spPr/>
    </dgm:pt>
    <dgm:pt modelId="{BE48F6D5-862D-4936-8067-6BFB4704BCA4}" type="pres">
      <dgm:prSet presAssocID="{68ECA1E1-22E5-4923-B415-DD5F1D036D1F}" presName="desTx" presStyleLbl="revTx" presStyleIdx="3" presStyleCnt="8">
        <dgm:presLayoutVars/>
      </dgm:prSet>
      <dgm:spPr/>
    </dgm:pt>
    <dgm:pt modelId="{6A6486BE-CC0F-42DD-92FA-6F11A4504EC5}" type="pres">
      <dgm:prSet presAssocID="{19E0B67B-FE9D-4A4A-B867-628F81EB6052}" presName="sibTrans" presStyleCnt="0"/>
      <dgm:spPr/>
    </dgm:pt>
    <dgm:pt modelId="{796AC1C8-C137-487C-B4F9-FDBA31F89606}" type="pres">
      <dgm:prSet presAssocID="{25F0D772-00CB-4120-9908-49408A24BB45}" presName="compNode" presStyleCnt="0"/>
      <dgm:spPr/>
    </dgm:pt>
    <dgm:pt modelId="{D40A2A69-FA3E-4A18-9BD6-17B768FFE5E7}" type="pres">
      <dgm:prSet presAssocID="{25F0D772-00CB-4120-9908-49408A24BB4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ED7666AD-7F6E-4848-A447-8C90B504CEDF}" type="pres">
      <dgm:prSet presAssocID="{25F0D772-00CB-4120-9908-49408A24BB45}" presName="iconSpace" presStyleCnt="0"/>
      <dgm:spPr/>
    </dgm:pt>
    <dgm:pt modelId="{34A15178-F421-405F-AD20-315E78AFD0B0}" type="pres">
      <dgm:prSet presAssocID="{25F0D772-00CB-4120-9908-49408A24BB45}" presName="parTx" presStyleLbl="revTx" presStyleIdx="4" presStyleCnt="8">
        <dgm:presLayoutVars>
          <dgm:chMax val="0"/>
          <dgm:chPref val="0"/>
        </dgm:presLayoutVars>
      </dgm:prSet>
      <dgm:spPr/>
    </dgm:pt>
    <dgm:pt modelId="{6F1D5634-0F55-4748-9FAE-5ED28C8FC751}" type="pres">
      <dgm:prSet presAssocID="{25F0D772-00CB-4120-9908-49408A24BB45}" presName="txSpace" presStyleCnt="0"/>
      <dgm:spPr/>
    </dgm:pt>
    <dgm:pt modelId="{135D3EB4-2D3B-4FBB-A187-D18170470C46}" type="pres">
      <dgm:prSet presAssocID="{25F0D772-00CB-4120-9908-49408A24BB45}" presName="desTx" presStyleLbl="revTx" presStyleIdx="5" presStyleCnt="8">
        <dgm:presLayoutVars/>
      </dgm:prSet>
      <dgm:spPr/>
    </dgm:pt>
    <dgm:pt modelId="{7B088727-6F54-43AA-8CD4-E467A551D49B}" type="pres">
      <dgm:prSet presAssocID="{8D450DB6-4C30-4B77-9A86-554148C69097}" presName="sibTrans" presStyleCnt="0"/>
      <dgm:spPr/>
    </dgm:pt>
    <dgm:pt modelId="{B8E10A79-2E98-4F89-A239-8D12C327A8EA}" type="pres">
      <dgm:prSet presAssocID="{3CC39C41-48AC-4F09-9DB3-18E829B9E933}" presName="compNode" presStyleCnt="0"/>
      <dgm:spPr/>
    </dgm:pt>
    <dgm:pt modelId="{2DEBAB7C-E96F-44B8-AB74-7C36DD1BA424}" type="pres">
      <dgm:prSet presAssocID="{3CC39C41-48AC-4F09-9DB3-18E829B9E93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estion mark"/>
        </a:ext>
      </dgm:extLst>
    </dgm:pt>
    <dgm:pt modelId="{FF17219F-A431-4F87-A66E-6A522D7C0B24}" type="pres">
      <dgm:prSet presAssocID="{3CC39C41-48AC-4F09-9DB3-18E829B9E933}" presName="iconSpace" presStyleCnt="0"/>
      <dgm:spPr/>
    </dgm:pt>
    <dgm:pt modelId="{24DE4D96-BCAC-4B9E-BC1C-EDEB7612CD41}" type="pres">
      <dgm:prSet presAssocID="{3CC39C41-48AC-4F09-9DB3-18E829B9E933}" presName="parTx" presStyleLbl="revTx" presStyleIdx="6" presStyleCnt="8">
        <dgm:presLayoutVars>
          <dgm:chMax val="0"/>
          <dgm:chPref val="0"/>
        </dgm:presLayoutVars>
      </dgm:prSet>
      <dgm:spPr/>
    </dgm:pt>
    <dgm:pt modelId="{4256B4CE-60C4-43C1-AC74-0CF890416122}" type="pres">
      <dgm:prSet presAssocID="{3CC39C41-48AC-4F09-9DB3-18E829B9E933}" presName="txSpace" presStyleCnt="0"/>
      <dgm:spPr/>
    </dgm:pt>
    <dgm:pt modelId="{4B2972DA-4AED-429C-BB53-CAFA13613AB2}" type="pres">
      <dgm:prSet presAssocID="{3CC39C41-48AC-4F09-9DB3-18E829B9E933}" presName="desTx" presStyleLbl="revTx" presStyleIdx="7" presStyleCnt="8">
        <dgm:presLayoutVars/>
      </dgm:prSet>
      <dgm:spPr/>
    </dgm:pt>
  </dgm:ptLst>
  <dgm:cxnLst>
    <dgm:cxn modelId="{83F30303-5033-4C0F-94B9-6BFB3A541E7B}" type="presOf" srcId="{B441EEEC-F0F1-42C1-9397-49C282AC9371}" destId="{135D3EB4-2D3B-4FBB-A187-D18170470C46}" srcOrd="0" destOrd="0" presId="urn:microsoft.com/office/officeart/2018/2/layout/IconLabelDescriptionList"/>
    <dgm:cxn modelId="{40E5B214-8365-4941-BBBF-054B1BD1D3B8}" type="presOf" srcId="{DF136423-5134-4F0F-8FA8-22F980C091CA}" destId="{135D3EB4-2D3B-4FBB-A187-D18170470C46}" srcOrd="0" destOrd="2" presId="urn:microsoft.com/office/officeart/2018/2/layout/IconLabelDescriptionList"/>
    <dgm:cxn modelId="{648B5215-88F4-48F9-9F84-D4FDA978BBEC}" srcId="{6580DFE0-A6FD-4B75-8804-7F7C1CF343F9}" destId="{3CC39C41-48AC-4F09-9DB3-18E829B9E933}" srcOrd="3" destOrd="0" parTransId="{53DCA7E6-B1ED-4858-9948-A00221AAA148}" sibTransId="{9041A4E3-B50A-4365-A805-D2A68632DAEB}"/>
    <dgm:cxn modelId="{2446561F-6743-4C51-8660-FB202BD1E2B6}" type="presOf" srcId="{1F7C6CD0-EA33-4D40-85DC-F53A84C75022}" destId="{83CEB041-60F5-4496-8A22-2D366F88E9D2}" srcOrd="0" destOrd="0" presId="urn:microsoft.com/office/officeart/2018/2/layout/IconLabelDescriptionList"/>
    <dgm:cxn modelId="{07F76824-20B4-4BE9-8EB2-09B086452A63}" srcId="{68ECA1E1-22E5-4923-B415-DD5F1D036D1F}" destId="{033BBC62-7AAA-405A-9093-59BC41E2639C}" srcOrd="0" destOrd="0" parTransId="{981255A0-3520-475A-B235-4ABD0D127741}" sibTransId="{85EC70A0-24B3-40FE-AA42-B97BC2D5B8D7}"/>
    <dgm:cxn modelId="{44CFB32E-F59B-482E-A33A-A16DE30D54B0}" srcId="{25F0D772-00CB-4120-9908-49408A24BB45}" destId="{B441EEEC-F0F1-42C1-9397-49C282AC9371}" srcOrd="0" destOrd="0" parTransId="{A17B3BAE-940D-46AB-92D1-62EDE845FF24}" sibTransId="{D6C0C3C2-EB31-4EFE-B2DE-87D61C239A50}"/>
    <dgm:cxn modelId="{4AFE4D36-D57C-43E8-8972-05B1B8ED1AA9}" type="presOf" srcId="{F3F0F26D-29A2-489B-911B-7164BEC1348B}" destId="{0AFBE21A-718C-4A37-A9FE-30D43A82D00F}" srcOrd="0" destOrd="0" presId="urn:microsoft.com/office/officeart/2018/2/layout/IconLabelDescriptionList"/>
    <dgm:cxn modelId="{44C6AC38-03CA-4CE9-B8CA-630EB4FE9725}" srcId="{033BBC62-7AAA-405A-9093-59BC41E2639C}" destId="{375BE364-3CF8-4028-A7F8-1F21EEAC718D}" srcOrd="0" destOrd="0" parTransId="{71490307-9A58-4230-9B4C-964914152E62}" sibTransId="{567DB112-AC98-47A2-8E84-2169C68BEC92}"/>
    <dgm:cxn modelId="{3B30183A-53E6-4F8D-85DD-4C68241EF19F}" type="presOf" srcId="{EFD039A8-9D95-4D03-9B34-A551FBDDF4E1}" destId="{135D3EB4-2D3B-4FBB-A187-D18170470C46}" srcOrd="0" destOrd="1" presId="urn:microsoft.com/office/officeart/2018/2/layout/IconLabelDescriptionList"/>
    <dgm:cxn modelId="{74B43D3D-0157-4242-B741-0300A33468FB}" srcId="{6580DFE0-A6FD-4B75-8804-7F7C1CF343F9}" destId="{68ECA1E1-22E5-4923-B415-DD5F1D036D1F}" srcOrd="1" destOrd="0" parTransId="{8AC5C192-A1AE-4752-8937-2D475867C42D}" sibTransId="{19E0B67B-FE9D-4A4A-B867-628F81EB6052}"/>
    <dgm:cxn modelId="{9AF03644-98CE-4BD5-ACAD-58D4A7856967}" type="presOf" srcId="{375BE364-3CF8-4028-A7F8-1F21EEAC718D}" destId="{BE48F6D5-862D-4936-8067-6BFB4704BCA4}" srcOrd="0" destOrd="1" presId="urn:microsoft.com/office/officeart/2018/2/layout/IconLabelDescriptionList"/>
    <dgm:cxn modelId="{6C88584B-3C18-44A9-B1C4-E1CD781F9CC1}" srcId="{6580DFE0-A6FD-4B75-8804-7F7C1CF343F9}" destId="{F3F0F26D-29A2-489B-911B-7164BEC1348B}" srcOrd="0" destOrd="0" parTransId="{7171C6A5-C470-40D6-827B-11FB23911403}" sibTransId="{6E6B4EE0-057D-4E50-97AB-39BF6A69B96A}"/>
    <dgm:cxn modelId="{BFD30D6F-C81A-4B28-ADE4-E2F2446DFD86}" srcId="{B441EEEC-F0F1-42C1-9397-49C282AC9371}" destId="{DF136423-5134-4F0F-8FA8-22F980C091CA}" srcOrd="1" destOrd="0" parTransId="{6DE64C5E-0126-40BC-98EC-E1B75E0E8D62}" sibTransId="{5872DF50-641E-4F73-A64D-1DB690073591}"/>
    <dgm:cxn modelId="{9EDF0B83-4CFA-44D7-836E-4C0F53B5B5F2}" type="presOf" srcId="{6580DFE0-A6FD-4B75-8804-7F7C1CF343F9}" destId="{F3233AF5-D89F-4451-B03C-4B4596AF026A}" srcOrd="0" destOrd="0" presId="urn:microsoft.com/office/officeart/2018/2/layout/IconLabelDescriptionList"/>
    <dgm:cxn modelId="{F66A6686-DE31-491A-BA2E-8E272BE1AD9F}" srcId="{B441EEEC-F0F1-42C1-9397-49C282AC9371}" destId="{EFD039A8-9D95-4D03-9B34-A551FBDDF4E1}" srcOrd="0" destOrd="0" parTransId="{7D2CDA0B-CE99-4B87-A81D-C3FE7BED8226}" sibTransId="{414C3340-6A98-496A-936F-57BF5816DBC4}"/>
    <dgm:cxn modelId="{F2B8C398-04AC-48E5-8390-2F9E394B068E}" type="presOf" srcId="{033BBC62-7AAA-405A-9093-59BC41E2639C}" destId="{BE48F6D5-862D-4936-8067-6BFB4704BCA4}" srcOrd="0" destOrd="0" presId="urn:microsoft.com/office/officeart/2018/2/layout/IconLabelDescriptionList"/>
    <dgm:cxn modelId="{8FB4FC9F-787C-425B-B0C7-6F3B887E2312}" srcId="{6580DFE0-A6FD-4B75-8804-7F7C1CF343F9}" destId="{25F0D772-00CB-4120-9908-49408A24BB45}" srcOrd="2" destOrd="0" parTransId="{F3B28006-4E5A-4BFA-AC11-D0FD189784B4}" sibTransId="{8D450DB6-4C30-4B77-9A86-554148C69097}"/>
    <dgm:cxn modelId="{043768BF-99D5-42BF-8BAC-4C5981C67093}" srcId="{F3F0F26D-29A2-489B-911B-7164BEC1348B}" destId="{1F7C6CD0-EA33-4D40-85DC-F53A84C75022}" srcOrd="0" destOrd="0" parTransId="{B66D04FD-A423-4B03-9AC7-E94DDA97C2A5}" sibTransId="{24B389E1-3BD8-4E40-A476-AAD1876BF22F}"/>
    <dgm:cxn modelId="{E94352C1-87FF-4425-BDE3-3F2073D0BA88}" type="presOf" srcId="{68ECA1E1-22E5-4923-B415-DD5F1D036D1F}" destId="{D96909C9-61BE-49E0-B622-6501075FF3B5}" srcOrd="0" destOrd="0" presId="urn:microsoft.com/office/officeart/2018/2/layout/IconLabelDescriptionList"/>
    <dgm:cxn modelId="{DA731FC3-718B-49C8-A400-2A969EA31565}" type="presOf" srcId="{25F0D772-00CB-4120-9908-49408A24BB45}" destId="{34A15178-F421-405F-AD20-315E78AFD0B0}" srcOrd="0" destOrd="0" presId="urn:microsoft.com/office/officeart/2018/2/layout/IconLabelDescriptionList"/>
    <dgm:cxn modelId="{ECBD9DD7-E474-4C6F-8879-33F424EBFCEC}" srcId="{B441EEEC-F0F1-42C1-9397-49C282AC9371}" destId="{1EBADE67-9D89-43C8-9015-89BCE37ED057}" srcOrd="2" destOrd="0" parTransId="{2CE25A7C-1295-4115-9CEB-351B3B8C94B8}" sibTransId="{6032A571-F9C9-4733-AEE7-BD82781C64FD}"/>
    <dgm:cxn modelId="{77AEBCD9-15A3-40BE-8F27-D5A0B02BC88B}" type="presOf" srcId="{3CC39C41-48AC-4F09-9DB3-18E829B9E933}" destId="{24DE4D96-BCAC-4B9E-BC1C-EDEB7612CD41}" srcOrd="0" destOrd="0" presId="urn:microsoft.com/office/officeart/2018/2/layout/IconLabelDescriptionList"/>
    <dgm:cxn modelId="{9A5C8DE7-16B6-440A-A4AA-7374C0419321}" type="presOf" srcId="{1EBADE67-9D89-43C8-9015-89BCE37ED057}" destId="{135D3EB4-2D3B-4FBB-A187-D18170470C46}" srcOrd="0" destOrd="3" presId="urn:microsoft.com/office/officeart/2018/2/layout/IconLabelDescriptionList"/>
    <dgm:cxn modelId="{18C372F8-418D-4FFE-AF96-FE44FAAB0B2E}" srcId="{3CC39C41-48AC-4F09-9DB3-18E829B9E933}" destId="{8983A903-BCBC-412B-9DDA-9D7A3C588FC3}" srcOrd="0" destOrd="0" parTransId="{0E15B4ED-4A67-48AA-AE8B-2E8A39CFEE68}" sibTransId="{38519B5F-8F77-4E72-A945-30C10794A0DE}"/>
    <dgm:cxn modelId="{E76D09F9-B25A-4075-8D5B-35308984D9C3}" type="presOf" srcId="{8983A903-BCBC-412B-9DDA-9D7A3C588FC3}" destId="{4B2972DA-4AED-429C-BB53-CAFA13613AB2}" srcOrd="0" destOrd="0" presId="urn:microsoft.com/office/officeart/2018/2/layout/IconLabelDescriptionList"/>
    <dgm:cxn modelId="{0C330DE6-67A1-40BB-94DA-1E354E3C5EC7}" type="presParOf" srcId="{F3233AF5-D89F-4451-B03C-4B4596AF026A}" destId="{2C75D238-ACF4-40F6-9F3E-25891BC029CA}" srcOrd="0" destOrd="0" presId="urn:microsoft.com/office/officeart/2018/2/layout/IconLabelDescriptionList"/>
    <dgm:cxn modelId="{BC91CAF0-E80A-4C06-BDA4-DB61BE629E5B}" type="presParOf" srcId="{2C75D238-ACF4-40F6-9F3E-25891BC029CA}" destId="{58DF9E53-9AF2-42DB-BC5D-D62C8C11E163}" srcOrd="0" destOrd="0" presId="urn:microsoft.com/office/officeart/2018/2/layout/IconLabelDescriptionList"/>
    <dgm:cxn modelId="{5904E18A-48AD-4021-A063-434C9A737567}" type="presParOf" srcId="{2C75D238-ACF4-40F6-9F3E-25891BC029CA}" destId="{B7F91C63-3695-4E55-A0EF-61114CE761A9}" srcOrd="1" destOrd="0" presId="urn:microsoft.com/office/officeart/2018/2/layout/IconLabelDescriptionList"/>
    <dgm:cxn modelId="{B627BEDB-253E-4F36-BB9D-D332838670BA}" type="presParOf" srcId="{2C75D238-ACF4-40F6-9F3E-25891BC029CA}" destId="{0AFBE21A-718C-4A37-A9FE-30D43A82D00F}" srcOrd="2" destOrd="0" presId="urn:microsoft.com/office/officeart/2018/2/layout/IconLabelDescriptionList"/>
    <dgm:cxn modelId="{3B7F0754-BC41-40A4-BA2E-4308056310BC}" type="presParOf" srcId="{2C75D238-ACF4-40F6-9F3E-25891BC029CA}" destId="{DDC18680-4C70-41AC-9E2A-3462F510E0BE}" srcOrd="3" destOrd="0" presId="urn:microsoft.com/office/officeart/2018/2/layout/IconLabelDescriptionList"/>
    <dgm:cxn modelId="{35ABF613-C02F-4CCD-9694-FF072E34F66C}" type="presParOf" srcId="{2C75D238-ACF4-40F6-9F3E-25891BC029CA}" destId="{83CEB041-60F5-4496-8A22-2D366F88E9D2}" srcOrd="4" destOrd="0" presId="urn:microsoft.com/office/officeart/2018/2/layout/IconLabelDescriptionList"/>
    <dgm:cxn modelId="{0E1ED34A-C41B-4C04-A67D-F1D84F55883A}" type="presParOf" srcId="{F3233AF5-D89F-4451-B03C-4B4596AF026A}" destId="{038F4839-24A2-49DC-986F-72E08AA01444}" srcOrd="1" destOrd="0" presId="urn:microsoft.com/office/officeart/2018/2/layout/IconLabelDescriptionList"/>
    <dgm:cxn modelId="{F8F71214-E29F-4B26-B467-C0FAD68A5867}" type="presParOf" srcId="{F3233AF5-D89F-4451-B03C-4B4596AF026A}" destId="{7C26CC6F-AC0B-45DF-8D88-0CFDB1783D28}" srcOrd="2" destOrd="0" presId="urn:microsoft.com/office/officeart/2018/2/layout/IconLabelDescriptionList"/>
    <dgm:cxn modelId="{7B5B5430-5476-45CE-AED1-8060156104DF}" type="presParOf" srcId="{7C26CC6F-AC0B-45DF-8D88-0CFDB1783D28}" destId="{7549D4E5-DAC3-4D56-A137-7C0CA47ED89F}" srcOrd="0" destOrd="0" presId="urn:microsoft.com/office/officeart/2018/2/layout/IconLabelDescriptionList"/>
    <dgm:cxn modelId="{1ED40A34-8C93-4C6B-9D73-B246583FCC78}" type="presParOf" srcId="{7C26CC6F-AC0B-45DF-8D88-0CFDB1783D28}" destId="{9FE4DA6B-5808-49BC-AF5E-7E8330C94E1E}" srcOrd="1" destOrd="0" presId="urn:microsoft.com/office/officeart/2018/2/layout/IconLabelDescriptionList"/>
    <dgm:cxn modelId="{D0E7C617-6725-40CD-91D7-52FE3F2D7FD0}" type="presParOf" srcId="{7C26CC6F-AC0B-45DF-8D88-0CFDB1783D28}" destId="{D96909C9-61BE-49E0-B622-6501075FF3B5}" srcOrd="2" destOrd="0" presId="urn:microsoft.com/office/officeart/2018/2/layout/IconLabelDescriptionList"/>
    <dgm:cxn modelId="{A437A591-C260-4708-904B-E279FEA00A2B}" type="presParOf" srcId="{7C26CC6F-AC0B-45DF-8D88-0CFDB1783D28}" destId="{2E933732-4AB5-42B0-90A1-BEA6D5039AEC}" srcOrd="3" destOrd="0" presId="urn:microsoft.com/office/officeart/2018/2/layout/IconLabelDescriptionList"/>
    <dgm:cxn modelId="{BF448F07-E800-4177-B275-B89945987FB7}" type="presParOf" srcId="{7C26CC6F-AC0B-45DF-8D88-0CFDB1783D28}" destId="{BE48F6D5-862D-4936-8067-6BFB4704BCA4}" srcOrd="4" destOrd="0" presId="urn:microsoft.com/office/officeart/2018/2/layout/IconLabelDescriptionList"/>
    <dgm:cxn modelId="{4D344C40-01AF-4BE0-8BC1-2350215840F9}" type="presParOf" srcId="{F3233AF5-D89F-4451-B03C-4B4596AF026A}" destId="{6A6486BE-CC0F-42DD-92FA-6F11A4504EC5}" srcOrd="3" destOrd="0" presId="urn:microsoft.com/office/officeart/2018/2/layout/IconLabelDescriptionList"/>
    <dgm:cxn modelId="{15B8FBE5-3EB8-48D2-B808-3E99B33FBF79}" type="presParOf" srcId="{F3233AF5-D89F-4451-B03C-4B4596AF026A}" destId="{796AC1C8-C137-487C-B4F9-FDBA31F89606}" srcOrd="4" destOrd="0" presId="urn:microsoft.com/office/officeart/2018/2/layout/IconLabelDescriptionList"/>
    <dgm:cxn modelId="{FE3C48D7-543C-41DD-BDF7-812F8A7013DF}" type="presParOf" srcId="{796AC1C8-C137-487C-B4F9-FDBA31F89606}" destId="{D40A2A69-FA3E-4A18-9BD6-17B768FFE5E7}" srcOrd="0" destOrd="0" presId="urn:microsoft.com/office/officeart/2018/2/layout/IconLabelDescriptionList"/>
    <dgm:cxn modelId="{B654AA4F-221B-43EE-B7AA-6FD282649B68}" type="presParOf" srcId="{796AC1C8-C137-487C-B4F9-FDBA31F89606}" destId="{ED7666AD-7F6E-4848-A447-8C90B504CEDF}" srcOrd="1" destOrd="0" presId="urn:microsoft.com/office/officeart/2018/2/layout/IconLabelDescriptionList"/>
    <dgm:cxn modelId="{2E55BA4A-EF72-4F39-825C-68C46F51D41E}" type="presParOf" srcId="{796AC1C8-C137-487C-B4F9-FDBA31F89606}" destId="{34A15178-F421-405F-AD20-315E78AFD0B0}" srcOrd="2" destOrd="0" presId="urn:microsoft.com/office/officeart/2018/2/layout/IconLabelDescriptionList"/>
    <dgm:cxn modelId="{9ABFF6C4-E678-4CE7-8534-A097EEC70353}" type="presParOf" srcId="{796AC1C8-C137-487C-B4F9-FDBA31F89606}" destId="{6F1D5634-0F55-4748-9FAE-5ED28C8FC751}" srcOrd="3" destOrd="0" presId="urn:microsoft.com/office/officeart/2018/2/layout/IconLabelDescriptionList"/>
    <dgm:cxn modelId="{657C5C7C-A953-429A-8F26-19386C1ADB32}" type="presParOf" srcId="{796AC1C8-C137-487C-B4F9-FDBA31F89606}" destId="{135D3EB4-2D3B-4FBB-A187-D18170470C46}" srcOrd="4" destOrd="0" presId="urn:microsoft.com/office/officeart/2018/2/layout/IconLabelDescriptionList"/>
    <dgm:cxn modelId="{EFD88FF3-DB32-4B68-B28C-BB0AAE9EEB80}" type="presParOf" srcId="{F3233AF5-D89F-4451-B03C-4B4596AF026A}" destId="{7B088727-6F54-43AA-8CD4-E467A551D49B}" srcOrd="5" destOrd="0" presId="urn:microsoft.com/office/officeart/2018/2/layout/IconLabelDescriptionList"/>
    <dgm:cxn modelId="{6CBAD522-5A31-4ADD-8257-23FA6E680116}" type="presParOf" srcId="{F3233AF5-D89F-4451-B03C-4B4596AF026A}" destId="{B8E10A79-2E98-4F89-A239-8D12C327A8EA}" srcOrd="6" destOrd="0" presId="urn:microsoft.com/office/officeart/2018/2/layout/IconLabelDescriptionList"/>
    <dgm:cxn modelId="{F2A03190-B4F8-4329-AA64-4635251C2B61}" type="presParOf" srcId="{B8E10A79-2E98-4F89-A239-8D12C327A8EA}" destId="{2DEBAB7C-E96F-44B8-AB74-7C36DD1BA424}" srcOrd="0" destOrd="0" presId="urn:microsoft.com/office/officeart/2018/2/layout/IconLabelDescriptionList"/>
    <dgm:cxn modelId="{7FB80CB6-0CDB-43B3-9ED3-0D350CDACF84}" type="presParOf" srcId="{B8E10A79-2E98-4F89-A239-8D12C327A8EA}" destId="{FF17219F-A431-4F87-A66E-6A522D7C0B24}" srcOrd="1" destOrd="0" presId="urn:microsoft.com/office/officeart/2018/2/layout/IconLabelDescriptionList"/>
    <dgm:cxn modelId="{B908213A-A06F-4D22-8E70-34C2D761ECDB}" type="presParOf" srcId="{B8E10A79-2E98-4F89-A239-8D12C327A8EA}" destId="{24DE4D96-BCAC-4B9E-BC1C-EDEB7612CD41}" srcOrd="2" destOrd="0" presId="urn:microsoft.com/office/officeart/2018/2/layout/IconLabelDescriptionList"/>
    <dgm:cxn modelId="{F30BE63A-1935-401F-84D6-E53F55CBF05B}" type="presParOf" srcId="{B8E10A79-2E98-4F89-A239-8D12C327A8EA}" destId="{4256B4CE-60C4-43C1-AC74-0CF890416122}" srcOrd="3" destOrd="0" presId="urn:microsoft.com/office/officeart/2018/2/layout/IconLabelDescriptionList"/>
    <dgm:cxn modelId="{0E5BD664-52F2-4DA8-8561-857D98A045E9}" type="presParOf" srcId="{B8E10A79-2E98-4F89-A239-8D12C327A8EA}" destId="{4B2972DA-4AED-429C-BB53-CAFA13613AB2}"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F9E53-9AF2-42DB-BC5D-D62C8C11E163}">
      <dsp:nvSpPr>
        <dsp:cNvPr id="0" name=""/>
        <dsp:cNvSpPr/>
      </dsp:nvSpPr>
      <dsp:spPr>
        <a:xfrm>
          <a:off x="4342" y="271270"/>
          <a:ext cx="807679" cy="8076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FBE21A-718C-4A37-A9FE-30D43A82D00F}">
      <dsp:nvSpPr>
        <dsp:cNvPr id="0" name=""/>
        <dsp:cNvSpPr/>
      </dsp:nvSpPr>
      <dsp:spPr>
        <a:xfrm>
          <a:off x="4342" y="1223337"/>
          <a:ext cx="2307656" cy="346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cap="small" baseline="0" dirty="0">
              <a:latin typeface="Arial" panose="020B0604020202020204" pitchFamily="34" charset="0"/>
              <a:cs typeface="Arial" panose="020B0604020202020204" pitchFamily="34" charset="0"/>
            </a:rPr>
            <a:t>Read</a:t>
          </a:r>
        </a:p>
      </dsp:txBody>
      <dsp:txXfrm>
        <a:off x="4342" y="1223337"/>
        <a:ext cx="2307656" cy="346148"/>
      </dsp:txXfrm>
    </dsp:sp>
    <dsp:sp modelId="{83CEB041-60F5-4496-8A22-2D366F88E9D2}">
      <dsp:nvSpPr>
        <dsp:cNvPr id="0" name=""/>
        <dsp:cNvSpPr/>
      </dsp:nvSpPr>
      <dsp:spPr>
        <a:xfrm>
          <a:off x="4342" y="1636642"/>
          <a:ext cx="2307656" cy="1992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latin typeface="Arial" panose="020B0604020202020204" pitchFamily="34" charset="0"/>
              <a:cs typeface="Arial" panose="020B0604020202020204" pitchFamily="34" charset="0"/>
            </a:rPr>
            <a:t>Read the Award Document for Required Reporting Deadlines</a:t>
          </a:r>
        </a:p>
      </dsp:txBody>
      <dsp:txXfrm>
        <a:off x="4342" y="1636642"/>
        <a:ext cx="2307656" cy="1992463"/>
      </dsp:txXfrm>
    </dsp:sp>
    <dsp:sp modelId="{7549D4E5-DAC3-4D56-A137-7C0CA47ED89F}">
      <dsp:nvSpPr>
        <dsp:cNvPr id="0" name=""/>
        <dsp:cNvSpPr/>
      </dsp:nvSpPr>
      <dsp:spPr>
        <a:xfrm>
          <a:off x="2715838" y="271270"/>
          <a:ext cx="807679" cy="8076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6909C9-61BE-49E0-B622-6501075FF3B5}">
      <dsp:nvSpPr>
        <dsp:cNvPr id="0" name=""/>
        <dsp:cNvSpPr/>
      </dsp:nvSpPr>
      <dsp:spPr>
        <a:xfrm>
          <a:off x="2715838" y="1223337"/>
          <a:ext cx="2307656" cy="346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cap="small" baseline="0" dirty="0">
              <a:latin typeface="Arial" panose="020B0604020202020204" pitchFamily="34" charset="0"/>
              <a:cs typeface="Arial" panose="020B0604020202020204" pitchFamily="34" charset="0"/>
            </a:rPr>
            <a:t>Review</a:t>
          </a:r>
        </a:p>
      </dsp:txBody>
      <dsp:txXfrm>
        <a:off x="2715838" y="1223337"/>
        <a:ext cx="2307656" cy="346148"/>
      </dsp:txXfrm>
    </dsp:sp>
    <dsp:sp modelId="{BE48F6D5-862D-4936-8067-6BFB4704BCA4}">
      <dsp:nvSpPr>
        <dsp:cNvPr id="0" name=""/>
        <dsp:cNvSpPr/>
      </dsp:nvSpPr>
      <dsp:spPr>
        <a:xfrm>
          <a:off x="2715838" y="1636642"/>
          <a:ext cx="2307656" cy="1992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latin typeface="Arial" panose="020B0604020202020204" pitchFamily="34" charset="0"/>
              <a:cs typeface="Arial" panose="020B0604020202020204" pitchFamily="34" charset="0"/>
            </a:rPr>
            <a:t>Review Cayuse Award Details</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Certify/Approve Routing</a:t>
          </a:r>
        </a:p>
      </dsp:txBody>
      <dsp:txXfrm>
        <a:off x="2715838" y="1636642"/>
        <a:ext cx="2307656" cy="1992463"/>
      </dsp:txXfrm>
    </dsp:sp>
    <dsp:sp modelId="{D40A2A69-FA3E-4A18-9BD6-17B768FFE5E7}">
      <dsp:nvSpPr>
        <dsp:cNvPr id="0" name=""/>
        <dsp:cNvSpPr/>
      </dsp:nvSpPr>
      <dsp:spPr>
        <a:xfrm>
          <a:off x="5427334" y="271270"/>
          <a:ext cx="807679" cy="8076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A15178-F421-405F-AD20-315E78AFD0B0}">
      <dsp:nvSpPr>
        <dsp:cNvPr id="0" name=""/>
        <dsp:cNvSpPr/>
      </dsp:nvSpPr>
      <dsp:spPr>
        <a:xfrm>
          <a:off x="5427334" y="1223337"/>
          <a:ext cx="2307656" cy="346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cap="small" baseline="0" dirty="0">
              <a:latin typeface="Arial" panose="020B0604020202020204" pitchFamily="34" charset="0"/>
              <a:cs typeface="Arial" panose="020B0604020202020204" pitchFamily="34" charset="0"/>
            </a:rPr>
            <a:t>Attend</a:t>
          </a:r>
        </a:p>
      </dsp:txBody>
      <dsp:txXfrm>
        <a:off x="5427334" y="1223337"/>
        <a:ext cx="2307656" cy="346148"/>
      </dsp:txXfrm>
    </dsp:sp>
    <dsp:sp modelId="{135D3EB4-2D3B-4FBB-A187-D18170470C46}">
      <dsp:nvSpPr>
        <dsp:cNvPr id="0" name=""/>
        <dsp:cNvSpPr/>
      </dsp:nvSpPr>
      <dsp:spPr>
        <a:xfrm>
          <a:off x="5427334" y="1636642"/>
          <a:ext cx="2307656" cy="1992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latin typeface="Arial" panose="020B0604020202020204" pitchFamily="34" charset="0"/>
              <a:cs typeface="Arial" panose="020B0604020202020204" pitchFamily="34" charset="0"/>
            </a:rPr>
            <a:t>Attend Grant Kickoff Meeting with ORA &amp; Your Department Admin</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Answer Cayuse Questions</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Review Budget and Spending Plan</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Discuss Deliverables</a:t>
          </a:r>
        </a:p>
      </dsp:txBody>
      <dsp:txXfrm>
        <a:off x="5427334" y="1636642"/>
        <a:ext cx="2307656" cy="1992463"/>
      </dsp:txXfrm>
    </dsp:sp>
    <dsp:sp modelId="{2DEBAB7C-E96F-44B8-AB74-7C36DD1BA424}">
      <dsp:nvSpPr>
        <dsp:cNvPr id="0" name=""/>
        <dsp:cNvSpPr/>
      </dsp:nvSpPr>
      <dsp:spPr>
        <a:xfrm>
          <a:off x="8138830" y="271270"/>
          <a:ext cx="807679" cy="8076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DE4D96-BCAC-4B9E-BC1C-EDEB7612CD41}">
      <dsp:nvSpPr>
        <dsp:cNvPr id="0" name=""/>
        <dsp:cNvSpPr/>
      </dsp:nvSpPr>
      <dsp:spPr>
        <a:xfrm>
          <a:off x="8138830" y="1223337"/>
          <a:ext cx="2307656" cy="346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cap="small" baseline="0" dirty="0">
              <a:latin typeface="Arial" panose="020B0604020202020204" pitchFamily="34" charset="0"/>
              <a:cs typeface="Arial" panose="020B0604020202020204" pitchFamily="34" charset="0"/>
            </a:rPr>
            <a:t>Ask</a:t>
          </a:r>
        </a:p>
      </dsp:txBody>
      <dsp:txXfrm>
        <a:off x="8138830" y="1223337"/>
        <a:ext cx="2307656" cy="346148"/>
      </dsp:txXfrm>
    </dsp:sp>
    <dsp:sp modelId="{4B2972DA-4AED-429C-BB53-CAFA13613AB2}">
      <dsp:nvSpPr>
        <dsp:cNvPr id="0" name=""/>
        <dsp:cNvSpPr/>
      </dsp:nvSpPr>
      <dsp:spPr>
        <a:xfrm>
          <a:off x="8138830" y="1636642"/>
          <a:ext cx="2307656" cy="1992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latin typeface="Arial" panose="020B0604020202020204" pitchFamily="34" charset="0"/>
              <a:cs typeface="Arial" panose="020B0604020202020204" pitchFamily="34" charset="0"/>
            </a:rPr>
            <a:t>Ask Questions!</a:t>
          </a:r>
        </a:p>
      </dsp:txBody>
      <dsp:txXfrm>
        <a:off x="8138830" y="1636642"/>
        <a:ext cx="2307656" cy="199246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F5336-D454-4708-A27F-0B000DFCA9B6}"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BC4BD-7F12-4531-AE2F-0174EE171EAF}" type="slidenum">
              <a:rPr lang="en-US" smtClean="0"/>
              <a:t>‹#›</a:t>
            </a:fld>
            <a:endParaRPr lang="en-US"/>
          </a:p>
        </p:txBody>
      </p:sp>
    </p:spTree>
    <p:extLst>
      <p:ext uri="{BB962C8B-B14F-4D97-AF65-F5344CB8AC3E}">
        <p14:creationId xmlns:p14="http://schemas.microsoft.com/office/powerpoint/2010/main" val="35517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Lucie</a:t>
            </a:r>
          </a:p>
        </p:txBody>
      </p:sp>
      <p:sp>
        <p:nvSpPr>
          <p:cNvPr id="4" name="Slide Number Placeholder 3"/>
          <p:cNvSpPr>
            <a:spLocks noGrp="1"/>
          </p:cNvSpPr>
          <p:nvPr>
            <p:ph type="sldNum" sz="quarter" idx="5"/>
          </p:nvPr>
        </p:nvSpPr>
        <p:spPr/>
        <p:txBody>
          <a:bodyPr/>
          <a:lstStyle/>
          <a:p>
            <a:fld id="{FEBBC4BD-7F12-4531-AE2F-0174EE171EAF}" type="slidenum">
              <a:rPr lang="en-US" smtClean="0"/>
              <a:t>1</a:t>
            </a:fld>
            <a:endParaRPr lang="en-US"/>
          </a:p>
        </p:txBody>
      </p:sp>
    </p:spTree>
    <p:extLst>
      <p:ext uri="{BB962C8B-B14F-4D97-AF65-F5344CB8AC3E}">
        <p14:creationId xmlns:p14="http://schemas.microsoft.com/office/powerpoint/2010/main" val="340180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Jill</a:t>
            </a:r>
          </a:p>
        </p:txBody>
      </p:sp>
      <p:sp>
        <p:nvSpPr>
          <p:cNvPr id="4" name="Slide Number Placeholder 3"/>
          <p:cNvSpPr>
            <a:spLocks noGrp="1"/>
          </p:cNvSpPr>
          <p:nvPr>
            <p:ph type="sldNum" sz="quarter" idx="5"/>
          </p:nvPr>
        </p:nvSpPr>
        <p:spPr/>
        <p:txBody>
          <a:bodyPr/>
          <a:lstStyle/>
          <a:p>
            <a:fld id="{FEBBC4BD-7F12-4531-AE2F-0174EE171EAF}" type="slidenum">
              <a:rPr lang="en-US" smtClean="0"/>
              <a:t>10</a:t>
            </a:fld>
            <a:endParaRPr lang="en-US"/>
          </a:p>
        </p:txBody>
      </p:sp>
    </p:spTree>
    <p:extLst>
      <p:ext uri="{BB962C8B-B14F-4D97-AF65-F5344CB8AC3E}">
        <p14:creationId xmlns:p14="http://schemas.microsoft.com/office/powerpoint/2010/main" val="956268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Jill</a:t>
            </a:r>
          </a:p>
        </p:txBody>
      </p:sp>
      <p:sp>
        <p:nvSpPr>
          <p:cNvPr id="4" name="Slide Number Placeholder 3"/>
          <p:cNvSpPr>
            <a:spLocks noGrp="1"/>
          </p:cNvSpPr>
          <p:nvPr>
            <p:ph type="sldNum" sz="quarter" idx="5"/>
          </p:nvPr>
        </p:nvSpPr>
        <p:spPr/>
        <p:txBody>
          <a:bodyPr/>
          <a:lstStyle/>
          <a:p>
            <a:fld id="{FEBBC4BD-7F12-4531-AE2F-0174EE171EAF}" type="slidenum">
              <a:rPr lang="en-US" smtClean="0"/>
              <a:t>11</a:t>
            </a:fld>
            <a:endParaRPr lang="en-US"/>
          </a:p>
        </p:txBody>
      </p:sp>
    </p:spTree>
    <p:extLst>
      <p:ext uri="{BB962C8B-B14F-4D97-AF65-F5344CB8AC3E}">
        <p14:creationId xmlns:p14="http://schemas.microsoft.com/office/powerpoint/2010/main" val="1253490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Jill</a:t>
            </a:r>
          </a:p>
        </p:txBody>
      </p:sp>
      <p:sp>
        <p:nvSpPr>
          <p:cNvPr id="4" name="Slide Number Placeholder 3"/>
          <p:cNvSpPr>
            <a:spLocks noGrp="1"/>
          </p:cNvSpPr>
          <p:nvPr>
            <p:ph type="sldNum" sz="quarter" idx="5"/>
          </p:nvPr>
        </p:nvSpPr>
        <p:spPr/>
        <p:txBody>
          <a:bodyPr/>
          <a:lstStyle/>
          <a:p>
            <a:fld id="{FEBBC4BD-7F12-4531-AE2F-0174EE171EAF}" type="slidenum">
              <a:rPr lang="en-US" smtClean="0"/>
              <a:t>12</a:t>
            </a:fld>
            <a:endParaRPr lang="en-US"/>
          </a:p>
        </p:txBody>
      </p:sp>
    </p:spTree>
    <p:extLst>
      <p:ext uri="{BB962C8B-B14F-4D97-AF65-F5344CB8AC3E}">
        <p14:creationId xmlns:p14="http://schemas.microsoft.com/office/powerpoint/2010/main" val="562338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Maribeth</a:t>
            </a:r>
          </a:p>
        </p:txBody>
      </p:sp>
      <p:sp>
        <p:nvSpPr>
          <p:cNvPr id="4" name="Slide Number Placeholder 3"/>
          <p:cNvSpPr>
            <a:spLocks noGrp="1"/>
          </p:cNvSpPr>
          <p:nvPr>
            <p:ph type="sldNum" sz="quarter" idx="5"/>
          </p:nvPr>
        </p:nvSpPr>
        <p:spPr/>
        <p:txBody>
          <a:bodyPr/>
          <a:lstStyle/>
          <a:p>
            <a:fld id="{FEBBC4BD-7F12-4531-AE2F-0174EE171EAF}" type="slidenum">
              <a:rPr lang="en-US" smtClean="0"/>
              <a:t>13</a:t>
            </a:fld>
            <a:endParaRPr lang="en-US"/>
          </a:p>
        </p:txBody>
      </p:sp>
    </p:spTree>
    <p:extLst>
      <p:ext uri="{BB962C8B-B14F-4D97-AF65-F5344CB8AC3E}">
        <p14:creationId xmlns:p14="http://schemas.microsoft.com/office/powerpoint/2010/main" val="2754582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Lucie</a:t>
            </a:r>
          </a:p>
        </p:txBody>
      </p:sp>
      <p:sp>
        <p:nvSpPr>
          <p:cNvPr id="4" name="Slide Number Placeholder 3"/>
          <p:cNvSpPr>
            <a:spLocks noGrp="1"/>
          </p:cNvSpPr>
          <p:nvPr>
            <p:ph type="sldNum" sz="quarter" idx="5"/>
          </p:nvPr>
        </p:nvSpPr>
        <p:spPr/>
        <p:txBody>
          <a:bodyPr/>
          <a:lstStyle/>
          <a:p>
            <a:fld id="{FEBBC4BD-7F12-4531-AE2F-0174EE171EAF}" type="slidenum">
              <a:rPr lang="en-US" smtClean="0"/>
              <a:t>14</a:t>
            </a:fld>
            <a:endParaRPr lang="en-US"/>
          </a:p>
        </p:txBody>
      </p:sp>
    </p:spTree>
    <p:extLst>
      <p:ext uri="{BB962C8B-B14F-4D97-AF65-F5344CB8AC3E}">
        <p14:creationId xmlns:p14="http://schemas.microsoft.com/office/powerpoint/2010/main" val="2858344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Lucie</a:t>
            </a:r>
          </a:p>
        </p:txBody>
      </p:sp>
      <p:sp>
        <p:nvSpPr>
          <p:cNvPr id="4" name="Slide Number Placeholder 3"/>
          <p:cNvSpPr>
            <a:spLocks noGrp="1"/>
          </p:cNvSpPr>
          <p:nvPr>
            <p:ph type="sldNum" sz="quarter" idx="5"/>
          </p:nvPr>
        </p:nvSpPr>
        <p:spPr/>
        <p:txBody>
          <a:bodyPr/>
          <a:lstStyle/>
          <a:p>
            <a:fld id="{FEBBC4BD-7F12-4531-AE2F-0174EE171EAF}" type="slidenum">
              <a:rPr lang="en-US" smtClean="0"/>
              <a:t>15</a:t>
            </a:fld>
            <a:endParaRPr lang="en-US"/>
          </a:p>
        </p:txBody>
      </p:sp>
    </p:spTree>
    <p:extLst>
      <p:ext uri="{BB962C8B-B14F-4D97-AF65-F5344CB8AC3E}">
        <p14:creationId xmlns:p14="http://schemas.microsoft.com/office/powerpoint/2010/main" val="27770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Jill</a:t>
            </a:r>
          </a:p>
        </p:txBody>
      </p:sp>
      <p:sp>
        <p:nvSpPr>
          <p:cNvPr id="4" name="Slide Number Placeholder 3"/>
          <p:cNvSpPr>
            <a:spLocks noGrp="1"/>
          </p:cNvSpPr>
          <p:nvPr>
            <p:ph type="sldNum" sz="quarter" idx="5"/>
          </p:nvPr>
        </p:nvSpPr>
        <p:spPr/>
        <p:txBody>
          <a:bodyPr/>
          <a:lstStyle/>
          <a:p>
            <a:fld id="{FEBBC4BD-7F12-4531-AE2F-0174EE171EAF}" type="slidenum">
              <a:rPr lang="en-US" smtClean="0"/>
              <a:t>16</a:t>
            </a:fld>
            <a:endParaRPr lang="en-US"/>
          </a:p>
        </p:txBody>
      </p:sp>
    </p:spTree>
    <p:extLst>
      <p:ext uri="{BB962C8B-B14F-4D97-AF65-F5344CB8AC3E}">
        <p14:creationId xmlns:p14="http://schemas.microsoft.com/office/powerpoint/2010/main" val="260530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Maribeth</a:t>
            </a:r>
          </a:p>
        </p:txBody>
      </p:sp>
      <p:sp>
        <p:nvSpPr>
          <p:cNvPr id="4" name="Slide Number Placeholder 3"/>
          <p:cNvSpPr>
            <a:spLocks noGrp="1"/>
          </p:cNvSpPr>
          <p:nvPr>
            <p:ph type="sldNum" sz="quarter" idx="5"/>
          </p:nvPr>
        </p:nvSpPr>
        <p:spPr/>
        <p:txBody>
          <a:bodyPr/>
          <a:lstStyle/>
          <a:p>
            <a:fld id="{FEBBC4BD-7F12-4531-AE2F-0174EE171EAF}" type="slidenum">
              <a:rPr lang="en-US" smtClean="0"/>
              <a:t>17</a:t>
            </a:fld>
            <a:endParaRPr lang="en-US"/>
          </a:p>
        </p:txBody>
      </p:sp>
    </p:spTree>
    <p:extLst>
      <p:ext uri="{BB962C8B-B14F-4D97-AF65-F5344CB8AC3E}">
        <p14:creationId xmlns:p14="http://schemas.microsoft.com/office/powerpoint/2010/main" val="4090761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Lucie</a:t>
            </a:r>
          </a:p>
        </p:txBody>
      </p:sp>
      <p:sp>
        <p:nvSpPr>
          <p:cNvPr id="4" name="Slide Number Placeholder 3"/>
          <p:cNvSpPr>
            <a:spLocks noGrp="1"/>
          </p:cNvSpPr>
          <p:nvPr>
            <p:ph type="sldNum" sz="quarter" idx="5"/>
          </p:nvPr>
        </p:nvSpPr>
        <p:spPr/>
        <p:txBody>
          <a:bodyPr/>
          <a:lstStyle/>
          <a:p>
            <a:fld id="{FEBBC4BD-7F12-4531-AE2F-0174EE171EAF}" type="slidenum">
              <a:rPr lang="en-US" smtClean="0"/>
              <a:t>2</a:t>
            </a:fld>
            <a:endParaRPr lang="en-US"/>
          </a:p>
        </p:txBody>
      </p:sp>
    </p:spTree>
    <p:extLst>
      <p:ext uri="{BB962C8B-B14F-4D97-AF65-F5344CB8AC3E}">
        <p14:creationId xmlns:p14="http://schemas.microsoft.com/office/powerpoint/2010/main" val="288322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Lucie</a:t>
            </a:r>
          </a:p>
        </p:txBody>
      </p:sp>
      <p:sp>
        <p:nvSpPr>
          <p:cNvPr id="4" name="Slide Number Placeholder 3"/>
          <p:cNvSpPr>
            <a:spLocks noGrp="1"/>
          </p:cNvSpPr>
          <p:nvPr>
            <p:ph type="sldNum" sz="quarter" idx="5"/>
          </p:nvPr>
        </p:nvSpPr>
        <p:spPr/>
        <p:txBody>
          <a:bodyPr/>
          <a:lstStyle/>
          <a:p>
            <a:fld id="{FEBBC4BD-7F12-4531-AE2F-0174EE171EAF}" type="slidenum">
              <a:rPr lang="en-US" smtClean="0"/>
              <a:t>3</a:t>
            </a:fld>
            <a:endParaRPr lang="en-US"/>
          </a:p>
        </p:txBody>
      </p:sp>
    </p:spTree>
    <p:extLst>
      <p:ext uri="{BB962C8B-B14F-4D97-AF65-F5344CB8AC3E}">
        <p14:creationId xmlns:p14="http://schemas.microsoft.com/office/powerpoint/2010/main" val="3590860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Violeta</a:t>
            </a:r>
          </a:p>
        </p:txBody>
      </p:sp>
      <p:sp>
        <p:nvSpPr>
          <p:cNvPr id="4" name="Slide Number Placeholder 3"/>
          <p:cNvSpPr>
            <a:spLocks noGrp="1"/>
          </p:cNvSpPr>
          <p:nvPr>
            <p:ph type="sldNum" sz="quarter" idx="5"/>
          </p:nvPr>
        </p:nvSpPr>
        <p:spPr/>
        <p:txBody>
          <a:bodyPr/>
          <a:lstStyle/>
          <a:p>
            <a:fld id="{FEBBC4BD-7F12-4531-AE2F-0174EE171EAF}" type="slidenum">
              <a:rPr lang="en-US" smtClean="0"/>
              <a:t>4</a:t>
            </a:fld>
            <a:endParaRPr lang="en-US"/>
          </a:p>
        </p:txBody>
      </p:sp>
    </p:spTree>
    <p:extLst>
      <p:ext uri="{BB962C8B-B14F-4D97-AF65-F5344CB8AC3E}">
        <p14:creationId xmlns:p14="http://schemas.microsoft.com/office/powerpoint/2010/main" val="1734842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Violeta</a:t>
            </a:r>
          </a:p>
        </p:txBody>
      </p:sp>
      <p:sp>
        <p:nvSpPr>
          <p:cNvPr id="4" name="Slide Number Placeholder 3"/>
          <p:cNvSpPr>
            <a:spLocks noGrp="1"/>
          </p:cNvSpPr>
          <p:nvPr>
            <p:ph type="sldNum" sz="quarter" idx="5"/>
          </p:nvPr>
        </p:nvSpPr>
        <p:spPr/>
        <p:txBody>
          <a:bodyPr/>
          <a:lstStyle/>
          <a:p>
            <a:fld id="{FEBBC4BD-7F12-4531-AE2F-0174EE171EAF}" type="slidenum">
              <a:rPr lang="en-US" smtClean="0"/>
              <a:t>5</a:t>
            </a:fld>
            <a:endParaRPr lang="en-US"/>
          </a:p>
        </p:txBody>
      </p:sp>
    </p:spTree>
    <p:extLst>
      <p:ext uri="{BB962C8B-B14F-4D97-AF65-F5344CB8AC3E}">
        <p14:creationId xmlns:p14="http://schemas.microsoft.com/office/powerpoint/2010/main" val="1198100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Violeta</a:t>
            </a:r>
          </a:p>
        </p:txBody>
      </p:sp>
      <p:sp>
        <p:nvSpPr>
          <p:cNvPr id="4" name="Slide Number Placeholder 3"/>
          <p:cNvSpPr>
            <a:spLocks noGrp="1"/>
          </p:cNvSpPr>
          <p:nvPr>
            <p:ph type="sldNum" sz="quarter" idx="5"/>
          </p:nvPr>
        </p:nvSpPr>
        <p:spPr/>
        <p:txBody>
          <a:bodyPr/>
          <a:lstStyle/>
          <a:p>
            <a:fld id="{FEBBC4BD-7F12-4531-AE2F-0174EE171EAF}" type="slidenum">
              <a:rPr lang="en-US" smtClean="0"/>
              <a:t>6</a:t>
            </a:fld>
            <a:endParaRPr lang="en-US"/>
          </a:p>
        </p:txBody>
      </p:sp>
    </p:spTree>
    <p:extLst>
      <p:ext uri="{BB962C8B-B14F-4D97-AF65-F5344CB8AC3E}">
        <p14:creationId xmlns:p14="http://schemas.microsoft.com/office/powerpoint/2010/main" val="4094645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Violeta</a:t>
            </a:r>
          </a:p>
        </p:txBody>
      </p:sp>
      <p:sp>
        <p:nvSpPr>
          <p:cNvPr id="4" name="Slide Number Placeholder 3"/>
          <p:cNvSpPr>
            <a:spLocks noGrp="1"/>
          </p:cNvSpPr>
          <p:nvPr>
            <p:ph type="sldNum" sz="quarter" idx="5"/>
          </p:nvPr>
        </p:nvSpPr>
        <p:spPr/>
        <p:txBody>
          <a:bodyPr/>
          <a:lstStyle/>
          <a:p>
            <a:fld id="{FEBBC4BD-7F12-4531-AE2F-0174EE171EAF}" type="slidenum">
              <a:rPr lang="en-US" smtClean="0"/>
              <a:t>7</a:t>
            </a:fld>
            <a:endParaRPr lang="en-US"/>
          </a:p>
        </p:txBody>
      </p:sp>
    </p:spTree>
    <p:extLst>
      <p:ext uri="{BB962C8B-B14F-4D97-AF65-F5344CB8AC3E}">
        <p14:creationId xmlns:p14="http://schemas.microsoft.com/office/powerpoint/2010/main" val="592693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Maribeth</a:t>
            </a:r>
          </a:p>
        </p:txBody>
      </p:sp>
      <p:sp>
        <p:nvSpPr>
          <p:cNvPr id="4" name="Slide Number Placeholder 3"/>
          <p:cNvSpPr>
            <a:spLocks noGrp="1"/>
          </p:cNvSpPr>
          <p:nvPr>
            <p:ph type="sldNum" sz="quarter" idx="5"/>
          </p:nvPr>
        </p:nvSpPr>
        <p:spPr/>
        <p:txBody>
          <a:bodyPr/>
          <a:lstStyle/>
          <a:p>
            <a:fld id="{FEBBC4BD-7F12-4531-AE2F-0174EE171EAF}" type="slidenum">
              <a:rPr lang="en-US" smtClean="0"/>
              <a:t>8</a:t>
            </a:fld>
            <a:endParaRPr lang="en-US"/>
          </a:p>
        </p:txBody>
      </p:sp>
    </p:spTree>
    <p:extLst>
      <p:ext uri="{BB962C8B-B14F-4D97-AF65-F5344CB8AC3E}">
        <p14:creationId xmlns:p14="http://schemas.microsoft.com/office/powerpoint/2010/main" val="768469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Maribeth</a:t>
            </a:r>
          </a:p>
        </p:txBody>
      </p:sp>
      <p:sp>
        <p:nvSpPr>
          <p:cNvPr id="4" name="Slide Number Placeholder 3"/>
          <p:cNvSpPr>
            <a:spLocks noGrp="1"/>
          </p:cNvSpPr>
          <p:nvPr>
            <p:ph type="sldNum" sz="quarter" idx="5"/>
          </p:nvPr>
        </p:nvSpPr>
        <p:spPr/>
        <p:txBody>
          <a:bodyPr/>
          <a:lstStyle/>
          <a:p>
            <a:fld id="{FEBBC4BD-7F12-4531-AE2F-0174EE171EAF}" type="slidenum">
              <a:rPr lang="en-US" smtClean="0"/>
              <a:t>9</a:t>
            </a:fld>
            <a:endParaRPr lang="en-US"/>
          </a:p>
        </p:txBody>
      </p:sp>
    </p:spTree>
    <p:extLst>
      <p:ext uri="{BB962C8B-B14F-4D97-AF65-F5344CB8AC3E}">
        <p14:creationId xmlns:p14="http://schemas.microsoft.com/office/powerpoint/2010/main" val="1388075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10/2/2023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10/2/2023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commons.wikimedia.org/wiki/File:Pictofigo_-_Idea.pn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hyperlink" Target="https://www.justice.gov/usao-sdtx/pr/rice-university-pays-resolve-claims-it-defrauded-federal-grant-program"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hyperlink" Target="https://www.justice.gov/opa/pr/duke-university-agrees-pay-us-1125-million-settle-false-claims-act-allegations-relate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usfraudattorneys.com/other-fca-fraud/grant-and-scientific-research-fraud"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40688" y="440023"/>
            <a:ext cx="7515867" cy="2387600"/>
          </a:xfrm>
        </p:spPr>
        <p:txBody>
          <a:bodyPr/>
          <a:lstStyle/>
          <a:p>
            <a:r>
              <a:rPr lang="en-US" dirty="0">
                <a:latin typeface="Helvetica"/>
                <a:cs typeface="Calibri"/>
              </a:rPr>
              <a:t>ABC's of Grant Management: Award, Budget, Compliance</a:t>
            </a:r>
          </a:p>
        </p:txBody>
      </p:sp>
      <p:sp>
        <p:nvSpPr>
          <p:cNvPr id="3" name="Subtitle 2"/>
          <p:cNvSpPr>
            <a:spLocks noGrp="1"/>
          </p:cNvSpPr>
          <p:nvPr>
            <p:ph type="subTitle" idx="1"/>
          </p:nvPr>
        </p:nvSpPr>
        <p:spPr>
          <a:xfrm>
            <a:off x="2340687" y="3010311"/>
            <a:ext cx="6142019" cy="3014662"/>
          </a:xfrm>
        </p:spPr>
        <p:txBody>
          <a:bodyPr vert="horz" lIns="91440" tIns="45720" rIns="91440" bIns="45720" rtlCol="0" anchor="t">
            <a:normAutofit fontScale="92500" lnSpcReduction="10000"/>
          </a:bodyPr>
          <a:lstStyle/>
          <a:p>
            <a:r>
              <a:rPr lang="en-US" b="1" dirty="0">
                <a:latin typeface="Arial"/>
                <a:cs typeface="Calibri"/>
              </a:rPr>
              <a:t>Susan Hurley</a:t>
            </a:r>
            <a:r>
              <a:rPr lang="en-US" dirty="0">
                <a:latin typeface="Arial"/>
                <a:cs typeface="Calibri"/>
              </a:rPr>
              <a:t> – </a:t>
            </a:r>
            <a:r>
              <a:rPr lang="en-US" i="1" dirty="0">
                <a:latin typeface="Arial"/>
                <a:cs typeface="Calibri"/>
              </a:rPr>
              <a:t>Research Administration Manager</a:t>
            </a:r>
            <a:r>
              <a:rPr lang="en-US" dirty="0">
                <a:latin typeface="Arial"/>
                <a:cs typeface="Calibri"/>
              </a:rPr>
              <a:t> </a:t>
            </a:r>
          </a:p>
          <a:p>
            <a:r>
              <a:rPr lang="en-US" b="1" dirty="0">
                <a:latin typeface="Arial"/>
                <a:cs typeface="Calibri"/>
              </a:rPr>
              <a:t>Maribeth Start</a:t>
            </a:r>
            <a:r>
              <a:rPr lang="en-US" dirty="0">
                <a:latin typeface="Arial"/>
                <a:cs typeface="Calibri"/>
              </a:rPr>
              <a:t> – </a:t>
            </a:r>
            <a:r>
              <a:rPr lang="en-US" i="1" dirty="0">
                <a:latin typeface="Arial"/>
                <a:cs typeface="Calibri"/>
              </a:rPr>
              <a:t>Grant Accountant III</a:t>
            </a:r>
          </a:p>
          <a:p>
            <a:r>
              <a:rPr lang="en-US" b="1" dirty="0">
                <a:latin typeface="Arial"/>
                <a:cs typeface="Calibri"/>
              </a:rPr>
              <a:t>Jill </a:t>
            </a:r>
            <a:r>
              <a:rPr lang="en-US" b="1" err="1">
                <a:latin typeface="Arial"/>
                <a:cs typeface="Calibri"/>
              </a:rPr>
              <a:t>myers</a:t>
            </a:r>
            <a:r>
              <a:rPr lang="en-US" dirty="0">
                <a:latin typeface="Arial"/>
                <a:cs typeface="Calibri"/>
              </a:rPr>
              <a:t> –</a:t>
            </a:r>
            <a:r>
              <a:rPr lang="en-US" i="1" dirty="0">
                <a:latin typeface="Arial"/>
                <a:cs typeface="Calibri"/>
              </a:rPr>
              <a:t> Grant Accountant III</a:t>
            </a:r>
          </a:p>
          <a:p>
            <a:r>
              <a:rPr lang="en-US" b="1" dirty="0">
                <a:latin typeface="Arial"/>
                <a:cs typeface="Calibri"/>
              </a:rPr>
              <a:t>Violeta Covarrubias</a:t>
            </a:r>
            <a:r>
              <a:rPr lang="en-US" dirty="0">
                <a:latin typeface="Arial"/>
                <a:cs typeface="Calibri"/>
              </a:rPr>
              <a:t> – </a:t>
            </a:r>
            <a:r>
              <a:rPr lang="en-US" i="1" dirty="0">
                <a:latin typeface="Arial"/>
                <a:cs typeface="Calibri"/>
              </a:rPr>
              <a:t>Grant Accountant II</a:t>
            </a:r>
          </a:p>
          <a:p>
            <a:r>
              <a:rPr lang="en-US" b="1" dirty="0">
                <a:latin typeface="Arial"/>
                <a:cs typeface="Calibri"/>
              </a:rPr>
              <a:t>Lucinda Burkett </a:t>
            </a:r>
            <a:r>
              <a:rPr lang="en-US" dirty="0">
                <a:latin typeface="Arial"/>
                <a:cs typeface="Calibri"/>
              </a:rPr>
              <a:t>– </a:t>
            </a:r>
            <a:r>
              <a:rPr lang="en-US" i="1" dirty="0">
                <a:latin typeface="Arial"/>
                <a:cs typeface="Calibri"/>
              </a:rPr>
              <a:t>Grant Accountant II</a:t>
            </a:r>
          </a:p>
          <a:p>
            <a:r>
              <a:rPr lang="en-US" b="1" dirty="0">
                <a:latin typeface="Arial"/>
                <a:cs typeface="Calibri"/>
              </a:rPr>
              <a:t>Samantha </a:t>
            </a:r>
            <a:r>
              <a:rPr lang="en-US" b="1" err="1">
                <a:latin typeface="Arial"/>
                <a:cs typeface="Calibri"/>
              </a:rPr>
              <a:t>davis</a:t>
            </a:r>
            <a:r>
              <a:rPr lang="en-US" dirty="0">
                <a:latin typeface="Arial"/>
                <a:cs typeface="Calibri"/>
              </a:rPr>
              <a:t> – </a:t>
            </a:r>
            <a:r>
              <a:rPr lang="en-US" i="1" dirty="0">
                <a:latin typeface="Arial"/>
                <a:cs typeface="Calibri"/>
              </a:rPr>
              <a:t>administrative associate</a:t>
            </a:r>
          </a:p>
          <a:p>
            <a:endParaRPr lang="en-US">
              <a:latin typeface="Calibri"/>
              <a:cs typeface="Calibri"/>
            </a:endParaRPr>
          </a:p>
        </p:txBody>
      </p:sp>
    </p:spTree>
    <p:extLst>
      <p:ext uri="{BB962C8B-B14F-4D97-AF65-F5344CB8AC3E}">
        <p14:creationId xmlns:p14="http://schemas.microsoft.com/office/powerpoint/2010/main" val="83786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xmlns:a16="http://schemas.microsoft.com/office/drawing/2014/main">
                  <a:solidFill>
                    <a:srgbClr val="FFFFFF"/>
                  </a:solidFill>
                </a14:hiddenFill>
              </a:ext>
            </a:extLst>
          </p:spPr>
        </p:pic>
      </p:grpSp>
      <p:sp>
        <p:nvSpPr>
          <p:cNvPr id="2" name="Title 1"/>
          <p:cNvSpPr>
            <a:spLocks noGrp="1"/>
          </p:cNvSpPr>
          <p:nvPr>
            <p:ph type="title"/>
          </p:nvPr>
        </p:nvSpPr>
        <p:spPr>
          <a:xfrm>
            <a:off x="4996698" y="588355"/>
            <a:ext cx="6050713" cy="1478570"/>
          </a:xfrm>
        </p:spPr>
        <p:txBody>
          <a:bodyPr>
            <a:normAutofit/>
          </a:bodyPr>
          <a:lstStyle/>
          <a:p>
            <a:pPr algn="ctr"/>
            <a:r>
              <a:rPr lang="en-US" dirty="0">
                <a:latin typeface="Arial" panose="020B0604020202020204" pitchFamily="34" charset="0"/>
                <a:cs typeface="Arial" panose="020B0604020202020204" pitchFamily="34" charset="0"/>
              </a:rPr>
              <a:t>How much budget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do I have?</a:t>
            </a:r>
          </a:p>
        </p:txBody>
      </p:sp>
      <p:pic>
        <p:nvPicPr>
          <p:cNvPr id="5" name="Picture 4" descr="Calculator and folders">
            <a:extLst>
              <a:ext uri="{FF2B5EF4-FFF2-40B4-BE49-F238E27FC236}">
                <a16:creationId xmlns:a16="http://schemas.microsoft.com/office/drawing/2014/main" id="{0790715D-5070-8152-0EF8-A298AE12DEBA}"/>
              </a:ext>
            </a:extLst>
          </p:cNvPr>
          <p:cNvPicPr>
            <a:picLocks noChangeAspect="1"/>
          </p:cNvPicPr>
          <p:nvPr/>
        </p:nvPicPr>
        <p:blipFill>
          <a:blip r:embed="rId5"/>
          <a:srcRect l="26827" r="26827"/>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grpSp>
      <p:sp>
        <p:nvSpPr>
          <p:cNvPr id="3" name="Content Placeholder 2"/>
          <p:cNvSpPr>
            <a:spLocks noGrp="1"/>
          </p:cNvSpPr>
          <p:nvPr>
            <p:ph idx="1"/>
          </p:nvPr>
        </p:nvSpPr>
        <p:spPr>
          <a:xfrm>
            <a:off x="4985786" y="2344737"/>
            <a:ext cx="6078453" cy="3541714"/>
          </a:xfrm>
        </p:spPr>
        <p:txBody>
          <a:bodyPr>
            <a:normAutofit/>
          </a:bodyPr>
          <a:lstStyle/>
          <a:p>
            <a:pPr marL="0" indent="0">
              <a:buNone/>
            </a:pPr>
            <a:r>
              <a:rPr lang="en-US" b="1" cap="small" dirty="0">
                <a:latin typeface="Arial" panose="020B0604020202020204" pitchFamily="34" charset="0"/>
                <a:cs typeface="Arial" panose="020B0604020202020204" pitchFamily="34" charset="0"/>
              </a:rPr>
              <a:t>Banner</a:t>
            </a:r>
          </a:p>
          <a:p>
            <a:pPr lvl="1">
              <a:buFont typeface="Wingdings" panose="05000000000000000000" pitchFamily="2" charset="2"/>
              <a:buChar char="ü"/>
            </a:pPr>
            <a:r>
              <a:rPr lang="en-US" dirty="0">
                <a:latin typeface="Arial" panose="020B0604020202020204" pitchFamily="34" charset="0"/>
                <a:cs typeface="Arial" panose="020B0604020202020204" pitchFamily="34" charset="0"/>
              </a:rPr>
              <a:t>FRIGITD – Grant multi-year screen updates every 10 minutes</a:t>
            </a:r>
          </a:p>
          <a:p>
            <a:pPr marL="457200" lvl="1" indent="0">
              <a:buNone/>
            </a:pPr>
            <a:endParaRPr lang="en-US" dirty="0">
              <a:latin typeface="Arial" panose="020B0604020202020204" pitchFamily="34" charset="0"/>
              <a:cs typeface="Arial" panose="020B0604020202020204" pitchFamily="34" charset="0"/>
            </a:endParaRPr>
          </a:p>
          <a:p>
            <a:pPr marL="0" indent="0">
              <a:buNone/>
            </a:pPr>
            <a:r>
              <a:rPr lang="en-US" b="1" cap="small" dirty="0">
                <a:latin typeface="Arial" panose="020B0604020202020204" pitchFamily="34" charset="0"/>
                <a:cs typeface="Arial" panose="020B0604020202020204" pitchFamily="34" charset="0"/>
              </a:rPr>
              <a:t>Cognos</a:t>
            </a:r>
          </a:p>
          <a:p>
            <a:pPr lvl="1">
              <a:buFont typeface="Wingdings" panose="05000000000000000000" pitchFamily="2" charset="2"/>
              <a:buChar char="ü"/>
            </a:pPr>
            <a:r>
              <a:rPr lang="en-US" dirty="0">
                <a:latin typeface="Arial" panose="020B0604020202020204" pitchFamily="34" charset="0"/>
                <a:cs typeface="Arial" panose="020B0604020202020204" pitchFamily="34" charset="0"/>
              </a:rPr>
              <a:t>In </a:t>
            </a:r>
            <a:r>
              <a:rPr lang="en-US" dirty="0" err="1">
                <a:latin typeface="Arial" panose="020B0604020202020204" pitchFamily="34" charset="0"/>
                <a:cs typeface="Arial" panose="020B0604020202020204" pitchFamily="34" charset="0"/>
              </a:rPr>
              <a:t>MySam</a:t>
            </a:r>
            <a:r>
              <a:rPr lang="en-US" dirty="0">
                <a:latin typeface="Arial" panose="020B0604020202020204" pitchFamily="34" charset="0"/>
                <a:cs typeface="Arial" panose="020B0604020202020204" pitchFamily="34" charset="0"/>
              </a:rPr>
              <a:t> – access remotely, updates nightly</a:t>
            </a:r>
          </a:p>
        </p:txBody>
      </p:sp>
    </p:spTree>
    <p:extLst>
      <p:ext uri="{BB962C8B-B14F-4D97-AF65-F5344CB8AC3E}">
        <p14:creationId xmlns:p14="http://schemas.microsoft.com/office/powerpoint/2010/main" val="1790813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360" y="149124"/>
            <a:ext cx="9905998" cy="1057884"/>
          </a:xfrm>
        </p:spPr>
        <p:txBody>
          <a:bodyPr>
            <a:normAutofit/>
          </a:bodyPr>
          <a:lstStyle/>
          <a:p>
            <a:r>
              <a:rPr lang="en-US" dirty="0">
                <a:latin typeface="Arial"/>
                <a:cs typeface="Calibri"/>
              </a:rPr>
              <a:t>FRIGITD</a:t>
            </a:r>
          </a:p>
        </p:txBody>
      </p:sp>
      <p:sp>
        <p:nvSpPr>
          <p:cNvPr id="5" name="Content Placeholder 4"/>
          <p:cNvSpPr>
            <a:spLocks noGrp="1"/>
          </p:cNvSpPr>
          <p:nvPr>
            <p:ph idx="1"/>
          </p:nvPr>
        </p:nvSpPr>
        <p:spPr>
          <a:xfrm>
            <a:off x="1669562" y="1206396"/>
            <a:ext cx="3257128" cy="1429808"/>
          </a:xfrm>
        </p:spPr>
        <p:txBody>
          <a:bodyPr vert="horz" lIns="91440" tIns="45720" rIns="91440" bIns="45720" rtlCol="0" anchor="t">
            <a:normAutofit/>
          </a:bodyPr>
          <a:lstStyle/>
          <a:p>
            <a:pPr lvl="1">
              <a:buFont typeface="Wingdings" panose="020B0604020202020204" pitchFamily="34" charset="0"/>
              <a:buChar char="ü"/>
            </a:pPr>
            <a:r>
              <a:rPr lang="en-US" sz="1400" b="1" dirty="0">
                <a:latin typeface="Arial"/>
                <a:cs typeface="Calibri"/>
              </a:rPr>
              <a:t>A1</a:t>
            </a:r>
            <a:r>
              <a:rPr lang="en-US" sz="1400" dirty="0">
                <a:latin typeface="Arial"/>
                <a:cs typeface="Calibri"/>
              </a:rPr>
              <a:t> - </a:t>
            </a:r>
            <a:r>
              <a:rPr lang="en-US" sz="1400" i="1" dirty="0">
                <a:latin typeface="Arial"/>
                <a:cs typeface="Calibri"/>
              </a:rPr>
              <a:t>SALARY</a:t>
            </a:r>
            <a:endParaRPr lang="en-US" sz="1400" i="1"/>
          </a:p>
          <a:p>
            <a:pPr lvl="1">
              <a:buFont typeface="Wingdings" panose="020B0604020202020204" pitchFamily="34" charset="0"/>
              <a:buChar char="ü"/>
            </a:pPr>
            <a:r>
              <a:rPr lang="en-US" sz="1400" b="1" dirty="0">
                <a:latin typeface="Arial"/>
                <a:cs typeface="Calibri"/>
              </a:rPr>
              <a:t>A2</a:t>
            </a:r>
            <a:r>
              <a:rPr lang="en-US" sz="1400" dirty="0">
                <a:latin typeface="Arial"/>
                <a:cs typeface="Calibri"/>
              </a:rPr>
              <a:t> – </a:t>
            </a:r>
            <a:r>
              <a:rPr lang="en-US" sz="1400" i="1" dirty="0">
                <a:latin typeface="Arial"/>
                <a:cs typeface="Calibri"/>
              </a:rPr>
              <a:t>FRINGE BENEFITS</a:t>
            </a:r>
            <a:endParaRPr lang="en-US" sz="1400" i="1">
              <a:latin typeface="Arial"/>
              <a:cs typeface="Calibri"/>
            </a:endParaRPr>
          </a:p>
          <a:p>
            <a:pPr lvl="1">
              <a:buFont typeface="Wingdings" panose="020B0604020202020204" pitchFamily="34" charset="0"/>
              <a:buChar char="ü"/>
            </a:pPr>
            <a:r>
              <a:rPr lang="en-US" sz="1400" b="1" dirty="0">
                <a:latin typeface="Arial"/>
                <a:cs typeface="Calibri"/>
              </a:rPr>
              <a:t>B</a:t>
            </a:r>
            <a:r>
              <a:rPr lang="en-US" sz="1400" dirty="0">
                <a:latin typeface="Arial"/>
                <a:cs typeface="Calibri"/>
              </a:rPr>
              <a:t> – </a:t>
            </a:r>
            <a:r>
              <a:rPr lang="en-US" sz="1400" i="1" dirty="0">
                <a:latin typeface="Arial"/>
                <a:cs typeface="Calibri"/>
              </a:rPr>
              <a:t>TRAVEL</a:t>
            </a:r>
            <a:endParaRPr lang="en-US" sz="1400" i="1">
              <a:latin typeface="Arial"/>
              <a:cs typeface="Calibri"/>
            </a:endParaRPr>
          </a:p>
          <a:p>
            <a:pPr lvl="1">
              <a:buFont typeface="Wingdings" panose="020B0604020202020204" pitchFamily="34" charset="0"/>
              <a:buChar char="ü"/>
            </a:pPr>
            <a:r>
              <a:rPr lang="en-US" sz="1400" b="1" dirty="0">
                <a:latin typeface="Arial"/>
                <a:cs typeface="Calibri"/>
              </a:rPr>
              <a:t>C</a:t>
            </a:r>
            <a:r>
              <a:rPr lang="en-US" sz="1400" dirty="0">
                <a:latin typeface="Arial"/>
                <a:cs typeface="Calibri"/>
              </a:rPr>
              <a:t> – </a:t>
            </a:r>
            <a:r>
              <a:rPr lang="en-US" sz="1400" i="1" dirty="0">
                <a:latin typeface="Arial"/>
                <a:cs typeface="Calibri"/>
              </a:rPr>
              <a:t>EQUIPMENT</a:t>
            </a:r>
          </a:p>
          <a:p>
            <a:pPr lvl="1"/>
            <a:endParaRPr lang="en-US" sz="1400">
              <a:latin typeface="Calibri" panose="020F0502020204030204" pitchFamily="34" charset="0"/>
              <a:cs typeface="Calibri" panose="020F0502020204030204" pitchFamily="34" charset="0"/>
            </a:endParaRPr>
          </a:p>
        </p:txBody>
      </p:sp>
      <p:sp>
        <p:nvSpPr>
          <p:cNvPr id="32" name="Rectangle 31"/>
          <p:cNvSpPr/>
          <p:nvPr/>
        </p:nvSpPr>
        <p:spPr>
          <a:xfrm>
            <a:off x="4926691" y="1206395"/>
            <a:ext cx="6546272" cy="1345048"/>
          </a:xfrm>
          <a:prstGeom prst="rect">
            <a:avLst/>
          </a:prstGeom>
        </p:spPr>
        <p:txBody>
          <a:bodyPr wrap="square" lIns="91440" tIns="45720" rIns="91440" bIns="45720" anchor="t">
            <a:spAutoFit/>
          </a:bodyPr>
          <a:lstStyle/>
          <a:p>
            <a:pPr marL="742950" lvl="1" indent="-285750">
              <a:lnSpc>
                <a:spcPct val="150000"/>
              </a:lnSpc>
              <a:buFont typeface="Wingdings"/>
              <a:buChar char="ü"/>
            </a:pPr>
            <a:r>
              <a:rPr lang="en-US" sz="1400" b="1" dirty="0">
                <a:latin typeface="Arial"/>
                <a:cs typeface="Calibri"/>
              </a:rPr>
              <a:t>D </a:t>
            </a:r>
            <a:r>
              <a:rPr lang="en-US" sz="1400" dirty="0">
                <a:latin typeface="Arial"/>
                <a:cs typeface="Calibri"/>
              </a:rPr>
              <a:t>– </a:t>
            </a:r>
            <a:r>
              <a:rPr lang="en-US" sz="1400" i="1" dirty="0">
                <a:latin typeface="Arial"/>
                <a:cs typeface="Calibri"/>
              </a:rPr>
              <a:t>SUPPLIES</a:t>
            </a:r>
            <a:endParaRPr lang="en-US" i="1"/>
          </a:p>
          <a:p>
            <a:pPr marL="742950" lvl="1" indent="-285750">
              <a:lnSpc>
                <a:spcPct val="150000"/>
              </a:lnSpc>
              <a:buFont typeface="Wingdings"/>
              <a:buChar char="ü"/>
            </a:pPr>
            <a:r>
              <a:rPr lang="en-US" sz="1400" b="1" dirty="0">
                <a:latin typeface="Arial"/>
                <a:cs typeface="Calibri"/>
              </a:rPr>
              <a:t>E </a:t>
            </a:r>
            <a:r>
              <a:rPr lang="en-US" sz="1400" dirty="0">
                <a:latin typeface="Arial"/>
                <a:cs typeface="Calibri"/>
              </a:rPr>
              <a:t>– </a:t>
            </a:r>
            <a:r>
              <a:rPr lang="en-US" sz="1400" i="1" dirty="0">
                <a:latin typeface="Arial"/>
                <a:cs typeface="Calibri"/>
              </a:rPr>
              <a:t>OTHER (O&amp;M)</a:t>
            </a:r>
          </a:p>
          <a:p>
            <a:pPr marL="742950" lvl="1" indent="-285750">
              <a:lnSpc>
                <a:spcPct val="150000"/>
              </a:lnSpc>
              <a:buFont typeface="Wingdings"/>
              <a:buChar char="ü"/>
            </a:pPr>
            <a:r>
              <a:rPr lang="en-US" sz="1400" b="1" dirty="0">
                <a:latin typeface="Arial"/>
                <a:cs typeface="Calibri"/>
              </a:rPr>
              <a:t>F</a:t>
            </a:r>
            <a:r>
              <a:rPr lang="en-US" sz="1400" dirty="0">
                <a:latin typeface="Arial"/>
                <a:cs typeface="Calibri"/>
              </a:rPr>
              <a:t> – </a:t>
            </a:r>
            <a:r>
              <a:rPr lang="en-US" sz="1400" i="1" dirty="0">
                <a:latin typeface="Arial"/>
                <a:cs typeface="Calibri"/>
              </a:rPr>
              <a:t>Scholarships, Participant Support</a:t>
            </a:r>
          </a:p>
          <a:p>
            <a:pPr marL="742950" lvl="1" indent="-285750">
              <a:lnSpc>
                <a:spcPct val="150000"/>
              </a:lnSpc>
              <a:buFont typeface="Wingdings"/>
              <a:buChar char="ü"/>
            </a:pPr>
            <a:r>
              <a:rPr lang="en-US" sz="1400" b="1" dirty="0">
                <a:latin typeface="Arial"/>
                <a:cs typeface="Arial"/>
              </a:rPr>
              <a:t>I </a:t>
            </a:r>
            <a:r>
              <a:rPr lang="en-US" sz="1400" dirty="0">
                <a:latin typeface="Arial"/>
                <a:cs typeface="Arial"/>
              </a:rPr>
              <a:t>–</a:t>
            </a:r>
            <a:r>
              <a:rPr lang="en-US" sz="1400" i="1" dirty="0">
                <a:latin typeface="Arial"/>
                <a:cs typeface="Arial"/>
              </a:rPr>
              <a:t> INDIRECT COSTS (OVERHEAD – NOT ALLOWED TO SPEND)</a:t>
            </a:r>
          </a:p>
        </p:txBody>
      </p:sp>
      <p:pic>
        <p:nvPicPr>
          <p:cNvPr id="33" name="Picture 32"/>
          <p:cNvPicPr>
            <a:picLocks noChangeAspect="1"/>
          </p:cNvPicPr>
          <p:nvPr/>
        </p:nvPicPr>
        <p:blipFill rotWithShape="1">
          <a:blip r:embed="rId3"/>
          <a:srcRect l="3099" t="7942" b="48197"/>
          <a:stretch/>
        </p:blipFill>
        <p:spPr>
          <a:xfrm>
            <a:off x="565486" y="2699133"/>
            <a:ext cx="10873649" cy="3426245"/>
          </a:xfrm>
          <a:prstGeom prst="rect">
            <a:avLst/>
          </a:prstGeom>
        </p:spPr>
      </p:pic>
      <p:sp>
        <p:nvSpPr>
          <p:cNvPr id="28" name="Rectangle 27"/>
          <p:cNvSpPr/>
          <p:nvPr/>
        </p:nvSpPr>
        <p:spPr>
          <a:xfrm>
            <a:off x="1667659" y="3007605"/>
            <a:ext cx="1461131" cy="13220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055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a:cs typeface="Arial"/>
              </a:rPr>
              <a:t>Grant report by sponsor account</a:t>
            </a:r>
          </a:p>
        </p:txBody>
      </p:sp>
      <p:sp>
        <p:nvSpPr>
          <p:cNvPr id="3" name="Slide Number Placeholder 2"/>
          <p:cNvSpPr>
            <a:spLocks noGrp="1"/>
          </p:cNvSpPr>
          <p:nvPr>
            <p:ph type="sldNum" sz="quarter" idx="12"/>
          </p:nvPr>
        </p:nvSpPr>
        <p:spPr/>
        <p:txBody>
          <a:bodyPr/>
          <a:lstStyle/>
          <a:p>
            <a:pPr>
              <a:defRPr/>
            </a:pPr>
            <a:fld id="{77E93994-47E9-431A-8686-3DFD60FD80DE}" type="slidenum">
              <a:rPr lang="en-US" smtClean="0"/>
              <a:pPr>
                <a:defRPr/>
              </a:pPr>
              <a:t>12</a:t>
            </a:fld>
            <a:endParaRPr lang="en-US"/>
          </a:p>
        </p:txBody>
      </p:sp>
      <p:sp>
        <p:nvSpPr>
          <p:cNvPr id="4" name="Content Placeholder 3"/>
          <p:cNvSpPr>
            <a:spLocks noGrp="1"/>
          </p:cNvSpPr>
          <p:nvPr>
            <p:ph sz="quarter" idx="1"/>
          </p:nvPr>
        </p:nvSpPr>
        <p:spPr>
          <a:xfrm>
            <a:off x="595890" y="1687126"/>
            <a:ext cx="10997044" cy="4329628"/>
          </a:xfrm>
        </p:spPr>
        <p:txBody>
          <a:bodyPr vert="horz" lIns="91440" tIns="45720" rIns="91440" bIns="45720" rtlCol="0" anchor="t">
            <a:normAutofit/>
          </a:bodyPr>
          <a:lstStyle/>
          <a:p>
            <a:pPr marL="0" indent="0" algn="ctr">
              <a:buNone/>
            </a:pPr>
            <a:r>
              <a:rPr lang="en-US" b="1" u="sng" dirty="0">
                <a:latin typeface="Arial"/>
                <a:cs typeface="Arial"/>
              </a:rPr>
              <a:t>This is the budget and activity as categorized by SHSU Budget Pools.</a:t>
            </a:r>
            <a:r>
              <a:rPr lang="en-US" b="1" dirty="0">
                <a:latin typeface="Arial"/>
                <a:cs typeface="Arial"/>
              </a:rPr>
              <a:t> </a:t>
            </a:r>
            <a:endParaRPr lang="en-US" b="1"/>
          </a:p>
          <a:p>
            <a:pPr algn="ctr"/>
            <a:endParaRPr lang="en-US"/>
          </a:p>
        </p:txBody>
      </p:sp>
      <p:pic>
        <p:nvPicPr>
          <p:cNvPr id="5" name="Picture 4"/>
          <p:cNvPicPr/>
          <p:nvPr/>
        </p:nvPicPr>
        <p:blipFill rotWithShape="1">
          <a:blip r:embed="rId3"/>
          <a:srcRect l="12181" t="5714" b="44156"/>
          <a:stretch/>
        </p:blipFill>
        <p:spPr bwMode="auto">
          <a:xfrm>
            <a:off x="2021595" y="2442946"/>
            <a:ext cx="7772400" cy="3355658"/>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5731526" y="3891816"/>
            <a:ext cx="911646" cy="1678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5" idx="1"/>
            <a:endCxn id="5" idx="1"/>
          </p:cNvCxnSpPr>
          <p:nvPr/>
        </p:nvCxnSpPr>
        <p:spPr>
          <a:xfrm>
            <a:off x="2057400" y="419242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120075" y="4184099"/>
            <a:ext cx="5410200" cy="1234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971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8796-E029-B0A0-E1C7-67E2DEA948F0}"/>
              </a:ext>
            </a:extLst>
          </p:cNvPr>
          <p:cNvSpPr>
            <a:spLocks noGrp="1"/>
          </p:cNvSpPr>
          <p:nvPr>
            <p:ph type="title"/>
          </p:nvPr>
        </p:nvSpPr>
        <p:spPr>
          <a:xfrm>
            <a:off x="1143001" y="287676"/>
            <a:ext cx="9905998" cy="1079430"/>
          </a:xfrm>
        </p:spPr>
        <p:txBody>
          <a:bodyPr/>
          <a:lstStyle/>
          <a:p>
            <a:r>
              <a:rPr lang="en-US" dirty="0">
                <a:latin typeface="Arial"/>
                <a:cs typeface="Arial"/>
              </a:rPr>
              <a:t>Budget</a:t>
            </a:r>
          </a:p>
        </p:txBody>
      </p:sp>
      <p:pic>
        <p:nvPicPr>
          <p:cNvPr id="8" name="Content Placeholder 7">
            <a:extLst>
              <a:ext uri="{FF2B5EF4-FFF2-40B4-BE49-F238E27FC236}">
                <a16:creationId xmlns:a16="http://schemas.microsoft.com/office/drawing/2014/main" id="{DE6CF09E-78B9-2966-2053-6C1E6CDAC678}"/>
              </a:ext>
            </a:extLst>
          </p:cNvPr>
          <p:cNvPicPr>
            <a:picLocks noGrp="1" noChangeAspect="1"/>
          </p:cNvPicPr>
          <p:nvPr>
            <p:ph idx="1"/>
          </p:nvPr>
        </p:nvPicPr>
        <p:blipFill>
          <a:blip r:embed="rId3"/>
          <a:stretch>
            <a:fillRect/>
          </a:stretch>
        </p:blipFill>
        <p:spPr>
          <a:xfrm>
            <a:off x="651048" y="1370997"/>
            <a:ext cx="6007747" cy="4880225"/>
          </a:xfrm>
        </p:spPr>
      </p:pic>
      <p:sp>
        <p:nvSpPr>
          <p:cNvPr id="9" name="TextBox 8">
            <a:extLst>
              <a:ext uri="{FF2B5EF4-FFF2-40B4-BE49-F238E27FC236}">
                <a16:creationId xmlns:a16="http://schemas.microsoft.com/office/drawing/2014/main" id="{AB124CEE-6843-CFA8-BB40-B81F12618DF0}"/>
              </a:ext>
            </a:extLst>
          </p:cNvPr>
          <p:cNvSpPr txBox="1"/>
          <p:nvPr/>
        </p:nvSpPr>
        <p:spPr>
          <a:xfrm>
            <a:off x="6658796" y="1370998"/>
            <a:ext cx="5279775" cy="4524315"/>
          </a:xfrm>
          <a:prstGeom prst="rect">
            <a:avLst/>
          </a:prstGeom>
          <a:noFill/>
        </p:spPr>
        <p:txBody>
          <a:bodyPr wrap="square" lIns="91440" tIns="45720" rIns="91440" bIns="45720" rtlCol="0" anchor="t">
            <a:spAutoFit/>
          </a:bodyPr>
          <a:lstStyle/>
          <a:p>
            <a:pPr marL="285750" indent="-285750">
              <a:buFont typeface="Wingdings"/>
              <a:buChar char="ü"/>
            </a:pPr>
            <a:r>
              <a:rPr lang="en-US" b="1" u="sng" dirty="0">
                <a:latin typeface="Arial"/>
                <a:cs typeface="Arial"/>
              </a:rPr>
              <a:t>Salary</a:t>
            </a:r>
            <a:r>
              <a:rPr lang="en-US" dirty="0">
                <a:latin typeface="Arial"/>
                <a:cs typeface="Arial"/>
              </a:rPr>
              <a:t> – Summer pay included in summer </a:t>
            </a:r>
            <a:r>
              <a:rPr lang="en-US" dirty="0" err="1">
                <a:latin typeface="Arial"/>
                <a:cs typeface="Arial"/>
              </a:rPr>
              <a:t>ePAF</a:t>
            </a:r>
            <a:r>
              <a:rPr lang="en-US" dirty="0">
                <a:latin typeface="Arial"/>
                <a:cs typeface="Arial"/>
              </a:rPr>
              <a:t>. Student minimum hours allowed to work.</a:t>
            </a:r>
            <a:endParaRPr lang="en-US" dirty="0"/>
          </a:p>
          <a:p>
            <a:pPr marL="285750" indent="-285750">
              <a:buFont typeface="Wingdings"/>
              <a:buChar char="ü"/>
            </a:pPr>
            <a:endParaRPr lang="en-US" dirty="0">
              <a:latin typeface="Arial"/>
              <a:cs typeface="Arial"/>
            </a:endParaRPr>
          </a:p>
          <a:p>
            <a:pPr marL="285750" indent="-285750">
              <a:buFont typeface="Wingdings"/>
              <a:buChar char="ü"/>
            </a:pPr>
            <a:r>
              <a:rPr lang="en-US" b="1" u="sng" dirty="0">
                <a:latin typeface="Arial"/>
                <a:cs typeface="Arial"/>
              </a:rPr>
              <a:t>Fringe Benefits</a:t>
            </a:r>
            <a:r>
              <a:rPr lang="en-US" dirty="0">
                <a:latin typeface="Arial"/>
                <a:cs typeface="Arial"/>
              </a:rPr>
              <a:t> – est. 32.4%</a:t>
            </a:r>
          </a:p>
          <a:p>
            <a:pPr marL="285750" indent="-285750">
              <a:buFont typeface="Wingdings"/>
              <a:buChar char="ü"/>
            </a:pPr>
            <a:endParaRPr lang="en-US" dirty="0">
              <a:latin typeface="Arial"/>
              <a:cs typeface="Arial"/>
            </a:endParaRPr>
          </a:p>
          <a:p>
            <a:pPr marL="285750" indent="-285750">
              <a:buFont typeface="Wingdings"/>
              <a:buChar char="ü"/>
            </a:pPr>
            <a:r>
              <a:rPr lang="en-US" b="1" u="sng" dirty="0">
                <a:latin typeface="Arial"/>
                <a:cs typeface="Arial"/>
              </a:rPr>
              <a:t>Travel</a:t>
            </a:r>
            <a:r>
              <a:rPr lang="en-US" dirty="0">
                <a:latin typeface="Arial"/>
                <a:cs typeface="Arial"/>
              </a:rPr>
              <a:t> – within grant project period. Follow University travel policies.</a:t>
            </a:r>
          </a:p>
          <a:p>
            <a:pPr marL="285750" indent="-285750">
              <a:buFont typeface="Wingdings"/>
              <a:buChar char="ü"/>
            </a:pPr>
            <a:endParaRPr lang="en-US" dirty="0">
              <a:latin typeface="Arial"/>
              <a:cs typeface="Arial"/>
            </a:endParaRPr>
          </a:p>
          <a:p>
            <a:pPr marL="285750" indent="-285750">
              <a:buFont typeface="Wingdings"/>
              <a:buChar char="ü"/>
            </a:pPr>
            <a:r>
              <a:rPr lang="en-US" b="1" u="sng" dirty="0">
                <a:latin typeface="Arial"/>
                <a:cs typeface="Arial"/>
              </a:rPr>
              <a:t>Capital Equipment</a:t>
            </a:r>
            <a:r>
              <a:rPr lang="en-US" dirty="0">
                <a:latin typeface="Arial"/>
                <a:cs typeface="Arial"/>
              </a:rPr>
              <a:t> – buy early!</a:t>
            </a:r>
          </a:p>
          <a:p>
            <a:pPr marL="285750" indent="-285750">
              <a:buFont typeface="Wingdings"/>
              <a:buChar char="ü"/>
            </a:pPr>
            <a:endParaRPr lang="en-US" dirty="0">
              <a:latin typeface="Arial"/>
              <a:cs typeface="Arial"/>
            </a:endParaRPr>
          </a:p>
          <a:p>
            <a:pPr marL="285750" indent="-285750">
              <a:buFont typeface="Wingdings"/>
              <a:buChar char="ü"/>
            </a:pPr>
            <a:r>
              <a:rPr lang="en-US" b="1" u="sng" dirty="0">
                <a:latin typeface="Arial"/>
                <a:cs typeface="Arial"/>
              </a:rPr>
              <a:t>Materials/Supplies/Consumables</a:t>
            </a:r>
          </a:p>
          <a:p>
            <a:pPr marL="285750" indent="-285750">
              <a:buFont typeface="Wingdings"/>
              <a:buChar char="ü"/>
            </a:pPr>
            <a:endParaRPr lang="en-US" dirty="0">
              <a:latin typeface="Arial"/>
              <a:cs typeface="Arial"/>
            </a:endParaRPr>
          </a:p>
          <a:p>
            <a:pPr marL="285750" indent="-285750">
              <a:buFont typeface="Wingdings"/>
              <a:buChar char="ü"/>
            </a:pPr>
            <a:r>
              <a:rPr lang="en-US" b="1" u="sng" dirty="0">
                <a:latin typeface="Arial"/>
                <a:cs typeface="Arial"/>
              </a:rPr>
              <a:t>Other</a:t>
            </a:r>
            <a:r>
              <a:rPr lang="en-US" dirty="0">
                <a:latin typeface="Arial"/>
                <a:cs typeface="Arial"/>
              </a:rPr>
              <a:t> – contracted services, non-consumables</a:t>
            </a:r>
          </a:p>
          <a:p>
            <a:pPr marL="285750" indent="-285750">
              <a:buFont typeface="Wingdings"/>
              <a:buChar char="ü"/>
            </a:pPr>
            <a:endParaRPr lang="en-US" dirty="0">
              <a:latin typeface="Arial"/>
              <a:cs typeface="Arial"/>
            </a:endParaRPr>
          </a:p>
          <a:p>
            <a:pPr marL="285750" indent="-285750">
              <a:buFont typeface="Wingdings"/>
              <a:buChar char="ü"/>
            </a:pPr>
            <a:r>
              <a:rPr lang="en-US" b="1" u="sng" dirty="0">
                <a:latin typeface="Arial"/>
                <a:cs typeface="Arial"/>
              </a:rPr>
              <a:t>Indirect Costs</a:t>
            </a:r>
            <a:r>
              <a:rPr lang="en-US" dirty="0">
                <a:latin typeface="Arial"/>
                <a:cs typeface="Arial"/>
              </a:rPr>
              <a:t> – Not allowed to spend in grant account. Distributed to IDC.</a:t>
            </a:r>
          </a:p>
        </p:txBody>
      </p:sp>
    </p:spTree>
    <p:extLst>
      <p:ext uri="{BB962C8B-B14F-4D97-AF65-F5344CB8AC3E}">
        <p14:creationId xmlns:p14="http://schemas.microsoft.com/office/powerpoint/2010/main" val="184437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797E-0577-9F08-DD9D-08EC1EC05A88}"/>
              </a:ext>
            </a:extLst>
          </p:cNvPr>
          <p:cNvSpPr>
            <a:spLocks noGrp="1"/>
          </p:cNvSpPr>
          <p:nvPr>
            <p:ph type="ctrTitle"/>
          </p:nvPr>
        </p:nvSpPr>
        <p:spPr>
          <a:xfrm>
            <a:off x="2907722" y="557646"/>
            <a:ext cx="5553075" cy="915987"/>
          </a:xfrm>
        </p:spPr>
        <p:txBody>
          <a:bodyPr/>
          <a:lstStyle/>
          <a:p>
            <a:r>
              <a:rPr lang="en-US" dirty="0">
                <a:latin typeface="Arial"/>
                <a:cs typeface="Arial"/>
              </a:rPr>
              <a:t>IDC: </a:t>
            </a:r>
            <a:r>
              <a:rPr lang="en-US" b="1" i="1" u="sng" dirty="0">
                <a:latin typeface="Arial"/>
                <a:cs typeface="Arial"/>
              </a:rPr>
              <a:t>What is it?</a:t>
            </a:r>
          </a:p>
        </p:txBody>
      </p:sp>
      <p:sp>
        <p:nvSpPr>
          <p:cNvPr id="3" name="Subtitle 2">
            <a:extLst>
              <a:ext uri="{FF2B5EF4-FFF2-40B4-BE49-F238E27FC236}">
                <a16:creationId xmlns:a16="http://schemas.microsoft.com/office/drawing/2014/main" id="{C51F5B9D-F855-9963-D54B-7301BE314FB0}"/>
              </a:ext>
            </a:extLst>
          </p:cNvPr>
          <p:cNvSpPr>
            <a:spLocks noGrp="1"/>
          </p:cNvSpPr>
          <p:nvPr>
            <p:ph type="subTitle" idx="1"/>
          </p:nvPr>
        </p:nvSpPr>
        <p:spPr>
          <a:xfrm>
            <a:off x="1818526" y="1761998"/>
            <a:ext cx="9524143" cy="4814210"/>
          </a:xfrm>
        </p:spPr>
        <p:txBody>
          <a:bodyPr vert="horz" lIns="91440" tIns="45720" rIns="91440" bIns="45720" rtlCol="0" anchor="t">
            <a:normAutofit/>
          </a:bodyPr>
          <a:lstStyle/>
          <a:p>
            <a:pPr marL="342900" indent="-342900">
              <a:buFont typeface="Wingdings" panose="020B0604020202020204" pitchFamily="34" charset="0"/>
              <a:buChar char="ü"/>
            </a:pPr>
            <a:r>
              <a:rPr lang="en-US" sz="2400" cap="none" dirty="0">
                <a:solidFill>
                  <a:schemeClr val="tx2">
                    <a:lumMod val="20000"/>
                    <a:lumOff val="80000"/>
                  </a:schemeClr>
                </a:solidFill>
                <a:latin typeface="Arial"/>
                <a:cs typeface="Arial"/>
              </a:rPr>
              <a:t>Also known as: Indirect Costs, NICRA, F&amp;A, and the 16 Funds</a:t>
            </a:r>
          </a:p>
          <a:p>
            <a:pPr marL="342900" indent="-342900">
              <a:buFont typeface="Wingdings" panose="020B0604020202020204" pitchFamily="34" charset="0"/>
              <a:buChar char="ü"/>
            </a:pPr>
            <a:r>
              <a:rPr lang="en-US" sz="2400" cap="none" dirty="0">
                <a:solidFill>
                  <a:schemeClr val="tx2">
                    <a:lumMod val="20000"/>
                    <a:lumOff val="80000"/>
                  </a:schemeClr>
                </a:solidFill>
                <a:latin typeface="Arial"/>
                <a:cs typeface="Arial"/>
              </a:rPr>
              <a:t>IDC is a percentage charged to every dollar spent on grants where it is allowable. These funds are redistributed back to the university.</a:t>
            </a:r>
          </a:p>
          <a:p>
            <a:pPr marL="342900" indent="-342900">
              <a:buFont typeface="Wingdings" panose="020B0604020202020204" pitchFamily="34" charset="0"/>
              <a:buChar char="ü"/>
            </a:pPr>
            <a:r>
              <a:rPr lang="en-US" sz="2400" cap="none" dirty="0">
                <a:solidFill>
                  <a:schemeClr val="tx2">
                    <a:lumMod val="20000"/>
                    <a:lumOff val="80000"/>
                  </a:schemeClr>
                </a:solidFill>
                <a:latin typeface="Arial"/>
                <a:cs typeface="Arial"/>
              </a:rPr>
              <a:t>This money shows up on the budget under account 758500. It </a:t>
            </a:r>
            <a:r>
              <a:rPr lang="en-US" sz="2400" b="1" i="1" u="sng" cap="none" dirty="0">
                <a:solidFill>
                  <a:schemeClr val="tx2">
                    <a:lumMod val="20000"/>
                    <a:lumOff val="80000"/>
                  </a:schemeClr>
                </a:solidFill>
                <a:latin typeface="Arial"/>
                <a:cs typeface="Arial"/>
              </a:rPr>
              <a:t>cannot</a:t>
            </a:r>
            <a:r>
              <a:rPr lang="en-US" sz="2400" cap="none" dirty="0">
                <a:solidFill>
                  <a:schemeClr val="tx2">
                    <a:lumMod val="20000"/>
                    <a:lumOff val="80000"/>
                  </a:schemeClr>
                </a:solidFill>
                <a:latin typeface="Arial"/>
                <a:cs typeface="Arial"/>
              </a:rPr>
              <a:t> be moved, or spent by the department, in the grant account and should be deducted from the available balance. When in doubt...ask ORA.</a:t>
            </a:r>
          </a:p>
        </p:txBody>
      </p:sp>
      <p:pic>
        <p:nvPicPr>
          <p:cNvPr id="4" name="Graphic 3" descr="Questions outline">
            <a:extLst>
              <a:ext uri="{FF2B5EF4-FFF2-40B4-BE49-F238E27FC236}">
                <a16:creationId xmlns:a16="http://schemas.microsoft.com/office/drawing/2014/main" id="{8BD7D906-7CD9-9A32-C597-AA5576D5E7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3601" y="3932797"/>
            <a:ext cx="2438399" cy="2458192"/>
          </a:xfrm>
          <a:prstGeom prst="rect">
            <a:avLst/>
          </a:prstGeom>
        </p:spPr>
      </p:pic>
    </p:spTree>
    <p:extLst>
      <p:ext uri="{BB962C8B-B14F-4D97-AF65-F5344CB8AC3E}">
        <p14:creationId xmlns:p14="http://schemas.microsoft.com/office/powerpoint/2010/main" val="1290824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FD300-DF71-25A3-97A8-E6B51428EE50}"/>
              </a:ext>
            </a:extLst>
          </p:cNvPr>
          <p:cNvSpPr>
            <a:spLocks noGrp="1"/>
          </p:cNvSpPr>
          <p:nvPr>
            <p:ph type="title"/>
          </p:nvPr>
        </p:nvSpPr>
        <p:spPr>
          <a:xfrm>
            <a:off x="3534311" y="0"/>
            <a:ext cx="7132102" cy="1273996"/>
          </a:xfrm>
        </p:spPr>
        <p:txBody>
          <a:bodyPr/>
          <a:lstStyle/>
          <a:p>
            <a:r>
              <a:rPr lang="en-US" dirty="0" err="1">
                <a:latin typeface="Arial"/>
                <a:cs typeface="Arial"/>
              </a:rPr>
              <a:t>Idc</a:t>
            </a:r>
            <a:r>
              <a:rPr lang="en-US" dirty="0">
                <a:latin typeface="Arial"/>
                <a:cs typeface="Arial"/>
              </a:rPr>
              <a:t> Distribution</a:t>
            </a:r>
          </a:p>
        </p:txBody>
      </p:sp>
      <p:sp>
        <p:nvSpPr>
          <p:cNvPr id="3" name="Content Placeholder 2">
            <a:extLst>
              <a:ext uri="{FF2B5EF4-FFF2-40B4-BE49-F238E27FC236}">
                <a16:creationId xmlns:a16="http://schemas.microsoft.com/office/drawing/2014/main" id="{0C557E4A-BE52-D275-00F6-F9A36C271F90}"/>
              </a:ext>
            </a:extLst>
          </p:cNvPr>
          <p:cNvSpPr>
            <a:spLocks noGrp="1"/>
          </p:cNvSpPr>
          <p:nvPr>
            <p:ph idx="1"/>
          </p:nvPr>
        </p:nvSpPr>
        <p:spPr>
          <a:xfrm>
            <a:off x="2969232" y="1612640"/>
            <a:ext cx="9092628" cy="4781199"/>
          </a:xfrm>
        </p:spPr>
        <p:txBody>
          <a:bodyPr vert="horz" lIns="91440" tIns="45720" rIns="91440" bIns="45720" rtlCol="0" anchor="t">
            <a:normAutofit/>
          </a:bodyPr>
          <a:lstStyle/>
          <a:p>
            <a:pPr>
              <a:buFont typeface="Wingdings" panose="020B0604020202020204" pitchFamily="34" charset="0"/>
              <a:buChar char="ü"/>
            </a:pPr>
            <a:r>
              <a:rPr lang="en-US" dirty="0">
                <a:solidFill>
                  <a:schemeClr val="tx2">
                    <a:lumMod val="20000"/>
                    <a:lumOff val="80000"/>
                  </a:schemeClr>
                </a:solidFill>
                <a:latin typeface="Arial"/>
                <a:cs typeface="Arial"/>
              </a:rPr>
              <a:t>IDC distribution funds are split between University (50%), the College (15%), Department (17.5%) and PI (17.5%) of the grant (Exceptions may apply)</a:t>
            </a:r>
          </a:p>
          <a:p>
            <a:pPr>
              <a:buFont typeface="Wingdings" panose="020B0604020202020204" pitchFamily="34" charset="0"/>
              <a:buChar char="ü"/>
            </a:pPr>
            <a:r>
              <a:rPr lang="en-US" dirty="0">
                <a:solidFill>
                  <a:schemeClr val="tx2">
                    <a:lumMod val="20000"/>
                    <a:lumOff val="80000"/>
                  </a:schemeClr>
                </a:solidFill>
                <a:latin typeface="Arial"/>
                <a:cs typeface="Arial"/>
              </a:rPr>
              <a:t>#1 rule for spending these funds: </a:t>
            </a:r>
            <a:r>
              <a:rPr lang="en-US" b="1" i="1" u="sng" dirty="0">
                <a:solidFill>
                  <a:schemeClr val="tx2">
                    <a:lumMod val="20000"/>
                    <a:lumOff val="80000"/>
                  </a:schemeClr>
                </a:solidFill>
                <a:latin typeface="Arial"/>
                <a:cs typeface="Arial"/>
              </a:rPr>
              <a:t>Do they benefit research</a:t>
            </a:r>
            <a:r>
              <a:rPr lang="en-US" dirty="0">
                <a:solidFill>
                  <a:schemeClr val="tx2">
                    <a:lumMod val="20000"/>
                    <a:lumOff val="80000"/>
                  </a:schemeClr>
                </a:solidFill>
                <a:latin typeface="Arial"/>
                <a:cs typeface="Arial"/>
              </a:rPr>
              <a:t>?</a:t>
            </a:r>
          </a:p>
          <a:p>
            <a:pPr lvl="1">
              <a:buFont typeface="Wingdings" panose="020B0604020202020204" pitchFamily="34" charset="0"/>
              <a:buChar char="ü"/>
            </a:pPr>
            <a:r>
              <a:rPr lang="en-US" dirty="0">
                <a:latin typeface="Arial"/>
                <a:cs typeface="Arial"/>
              </a:rPr>
              <a:t>Do they encourage future research?</a:t>
            </a:r>
          </a:p>
          <a:p>
            <a:pPr lvl="1">
              <a:buFont typeface="Wingdings" panose="020B0604020202020204" pitchFamily="34" charset="0"/>
              <a:buChar char="ü"/>
            </a:pPr>
            <a:r>
              <a:rPr lang="en-US" dirty="0">
                <a:latin typeface="Arial"/>
                <a:cs typeface="Arial"/>
              </a:rPr>
              <a:t>Are they being used for planning meetings with potential collaborators? </a:t>
            </a:r>
          </a:p>
          <a:p>
            <a:pPr lvl="1">
              <a:buFont typeface="Wingdings" panose="020B0604020202020204" pitchFamily="34" charset="0"/>
              <a:buChar char="ü"/>
            </a:pPr>
            <a:r>
              <a:rPr lang="en-US" dirty="0">
                <a:latin typeface="Arial"/>
                <a:cs typeface="Arial"/>
              </a:rPr>
              <a:t>Will they be used to bring in more grant dollars?</a:t>
            </a:r>
          </a:p>
          <a:p>
            <a:pPr lvl="1">
              <a:buFont typeface="Wingdings" panose="020B0604020202020204" pitchFamily="34" charset="0"/>
              <a:buChar char="ü"/>
            </a:pPr>
            <a:r>
              <a:rPr lang="en-US" dirty="0">
                <a:latin typeface="Arial"/>
                <a:cs typeface="Arial"/>
              </a:rPr>
              <a:t>Is it benefitting student research?</a:t>
            </a:r>
          </a:p>
        </p:txBody>
      </p:sp>
      <p:pic>
        <p:nvPicPr>
          <p:cNvPr id="4" name="Picture 3" descr="A cartoon of a person with his head turned&#10;&#10;Description automatically generated">
            <a:extLst>
              <a:ext uri="{FF2B5EF4-FFF2-40B4-BE49-F238E27FC236}">
                <a16:creationId xmlns:a16="http://schemas.microsoft.com/office/drawing/2014/main" id="{56FF912F-6F8D-6242-9B5F-50938A710FD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23033" y="116580"/>
            <a:ext cx="3706709" cy="4122965"/>
          </a:xfrm>
          <a:prstGeom prst="rect">
            <a:avLst/>
          </a:prstGeom>
        </p:spPr>
      </p:pic>
    </p:spTree>
    <p:extLst>
      <p:ext uri="{BB962C8B-B14F-4D97-AF65-F5344CB8AC3E}">
        <p14:creationId xmlns:p14="http://schemas.microsoft.com/office/powerpoint/2010/main" val="1695892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11"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3"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8"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CF481E50-801A-E445-982B-B71D43D31044}"/>
              </a:ext>
            </a:extLst>
          </p:cNvPr>
          <p:cNvSpPr>
            <a:spLocks noGrp="1"/>
          </p:cNvSpPr>
          <p:nvPr>
            <p:ph type="title"/>
          </p:nvPr>
        </p:nvSpPr>
        <p:spPr>
          <a:xfrm>
            <a:off x="1141413" y="1082673"/>
            <a:ext cx="2869416" cy="4708528"/>
          </a:xfrm>
        </p:spPr>
        <p:txBody>
          <a:bodyPr>
            <a:normAutofit/>
          </a:bodyPr>
          <a:lstStyle/>
          <a:p>
            <a:pPr algn="r"/>
            <a:r>
              <a:rPr lang="en-US" sz="3100">
                <a:latin typeface="Arial"/>
                <a:cs typeface="Arial"/>
              </a:rPr>
              <a:t>compliance</a:t>
            </a:r>
          </a:p>
        </p:txBody>
      </p:sp>
      <p:cxnSp>
        <p:nvCxnSpPr>
          <p:cNvPr id="39" name="Straight Connector 38">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61FBFCB-5F3D-7D36-0292-B6334B471D19}"/>
              </a:ext>
            </a:extLst>
          </p:cNvPr>
          <p:cNvSpPr>
            <a:spLocks noGrp="1"/>
          </p:cNvSpPr>
          <p:nvPr>
            <p:ph idx="1"/>
          </p:nvPr>
        </p:nvSpPr>
        <p:spPr>
          <a:xfrm>
            <a:off x="4733673" y="1082673"/>
            <a:ext cx="6929690" cy="4708528"/>
          </a:xfrm>
        </p:spPr>
        <p:txBody>
          <a:bodyPr vert="horz" lIns="91440" tIns="45720" rIns="91440" bIns="45720" rtlCol="0" anchor="ctr">
            <a:normAutofit/>
          </a:bodyPr>
          <a:lstStyle/>
          <a:p>
            <a:pPr>
              <a:buFont typeface="Wingdings" panose="020B0604020202020204" pitchFamily="34" charset="0"/>
              <a:buChar char="ü"/>
            </a:pPr>
            <a:r>
              <a:rPr lang="en-US" sz="1800" dirty="0">
                <a:latin typeface="Arial"/>
                <a:cs typeface="Arial"/>
              </a:rPr>
              <a:t>FOR ACCOUNT SETUP, </a:t>
            </a:r>
            <a:r>
              <a:rPr lang="en-US" sz="1800" b="1" u="sng" dirty="0">
                <a:latin typeface="Arial"/>
                <a:cs typeface="Arial"/>
              </a:rPr>
              <a:t>ALL</a:t>
            </a:r>
            <a:r>
              <a:rPr lang="en-US" sz="1800" dirty="0">
                <a:latin typeface="Arial"/>
                <a:cs typeface="Arial"/>
              </a:rPr>
              <a:t> COMPLIANCE REQUIREMENTS NEED TO BE </a:t>
            </a:r>
            <a:r>
              <a:rPr lang="en-US" sz="1800" i="1" dirty="0">
                <a:latin typeface="Arial"/>
                <a:cs typeface="Arial"/>
              </a:rPr>
              <a:t>APPROVED</a:t>
            </a:r>
            <a:r>
              <a:rPr lang="en-US" sz="1800" dirty="0">
                <a:latin typeface="Arial"/>
                <a:cs typeface="Arial"/>
              </a:rPr>
              <a:t> AND </a:t>
            </a:r>
            <a:r>
              <a:rPr lang="en-US" sz="1800" i="1" dirty="0">
                <a:latin typeface="Arial"/>
                <a:cs typeface="Arial"/>
              </a:rPr>
              <a:t>COMPLETED</a:t>
            </a:r>
          </a:p>
          <a:p>
            <a:pPr>
              <a:buFont typeface="Wingdings" panose="020B0604020202020204" pitchFamily="34" charset="0"/>
              <a:buChar char="ü"/>
            </a:pPr>
            <a:r>
              <a:rPr lang="en-US" sz="1800" dirty="0">
                <a:latin typeface="Arial"/>
                <a:cs typeface="Arial"/>
              </a:rPr>
              <a:t>IRB/IACUC/IBC/DRONE APPROVALS</a:t>
            </a:r>
          </a:p>
          <a:p>
            <a:pPr>
              <a:buFont typeface="Wingdings" panose="020B0604020202020204" pitchFamily="34" charset="0"/>
              <a:buChar char="ü"/>
            </a:pPr>
            <a:r>
              <a:rPr lang="en-US" sz="1800" dirty="0">
                <a:latin typeface="Arial"/>
                <a:cs typeface="Arial"/>
              </a:rPr>
              <a:t>New PIs will need:</a:t>
            </a:r>
          </a:p>
          <a:p>
            <a:pPr lvl="1">
              <a:buFont typeface="Wingdings" panose="020B0604020202020204" pitchFamily="34" charset="0"/>
              <a:buChar char="ü"/>
            </a:pPr>
            <a:r>
              <a:rPr lang="en-US" sz="1800" dirty="0">
                <a:latin typeface="Arial"/>
                <a:cs typeface="Arial"/>
              </a:rPr>
              <a:t>Finance 101</a:t>
            </a:r>
          </a:p>
          <a:p>
            <a:pPr lvl="1">
              <a:buFont typeface="Wingdings" panose="020B0604020202020204" pitchFamily="34" charset="0"/>
              <a:buChar char="ü"/>
            </a:pPr>
            <a:r>
              <a:rPr lang="en-US" sz="1800" dirty="0">
                <a:latin typeface="Arial"/>
                <a:cs typeface="Arial"/>
              </a:rPr>
              <a:t>Bearkat Buy Training</a:t>
            </a:r>
          </a:p>
          <a:p>
            <a:pPr>
              <a:buFont typeface="Wingdings" panose="020B0604020202020204" pitchFamily="34" charset="0"/>
              <a:buChar char="ü"/>
            </a:pPr>
            <a:r>
              <a:rPr lang="en-US" sz="1800" dirty="0">
                <a:latin typeface="Arial"/>
                <a:cs typeface="Arial"/>
              </a:rPr>
              <a:t>ANNUAL COI</a:t>
            </a:r>
          </a:p>
          <a:p>
            <a:pPr>
              <a:buFont typeface="Wingdings" panose="020B0604020202020204" pitchFamily="34" charset="0"/>
              <a:buChar char="ü"/>
            </a:pPr>
            <a:r>
              <a:rPr lang="en-US" sz="1800" dirty="0">
                <a:latin typeface="Arial"/>
                <a:cs typeface="Arial"/>
              </a:rPr>
              <a:t>EFFORT CERTIFICATION</a:t>
            </a:r>
          </a:p>
        </p:txBody>
      </p:sp>
      <p:grpSp>
        <p:nvGrpSpPr>
          <p:cNvPr id="41" name="Group 40">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42"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val="3820600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592541"/>
            <a:ext cx="9905998" cy="1478570"/>
          </a:xfrm>
        </p:spPr>
        <p:txBody>
          <a:bodyPr>
            <a:normAutofit/>
          </a:bodyPr>
          <a:lstStyle/>
          <a:p>
            <a:pPr algn="ctr"/>
            <a:r>
              <a:rPr lang="en-US" sz="4800" dirty="0">
                <a:latin typeface="Arial"/>
                <a:cs typeface="Calibri"/>
              </a:rPr>
              <a:t>Questions?</a:t>
            </a:r>
          </a:p>
        </p:txBody>
      </p:sp>
      <p:sp>
        <p:nvSpPr>
          <p:cNvPr id="3" name="Slide Number Placeholder 2"/>
          <p:cNvSpPr>
            <a:spLocks noGrp="1"/>
          </p:cNvSpPr>
          <p:nvPr>
            <p:ph type="sldNum" sz="quarter" idx="12"/>
          </p:nvPr>
        </p:nvSpPr>
        <p:spPr/>
        <p:txBody>
          <a:bodyPr/>
          <a:lstStyle/>
          <a:p>
            <a:pPr>
              <a:defRPr/>
            </a:pPr>
            <a:fld id="{77E93994-47E9-431A-8686-3DFD60FD80DE}" type="slidenum">
              <a:rPr lang="en-US" smtClean="0"/>
              <a:pPr>
                <a:defRPr/>
              </a:pPr>
              <a:t>17</a:t>
            </a:fld>
            <a:endParaRPr lang="en-US"/>
          </a:p>
        </p:txBody>
      </p:sp>
      <p:sp>
        <p:nvSpPr>
          <p:cNvPr id="4" name="Content Placeholder 3"/>
          <p:cNvSpPr>
            <a:spLocks noGrp="1"/>
          </p:cNvSpPr>
          <p:nvPr>
            <p:ph sz="quarter" idx="1"/>
          </p:nvPr>
        </p:nvSpPr>
        <p:spPr>
          <a:xfrm>
            <a:off x="1141412" y="2076305"/>
            <a:ext cx="9905999" cy="3541714"/>
          </a:xfrm>
        </p:spPr>
        <p:txBody>
          <a:bodyPr vert="horz" lIns="91440" tIns="45720" rIns="91440" bIns="45720" rtlCol="0" anchor="t">
            <a:normAutofit fontScale="92500"/>
          </a:bodyPr>
          <a:lstStyle/>
          <a:p>
            <a:pPr marL="0" indent="0">
              <a:buNone/>
            </a:pPr>
            <a:r>
              <a:rPr lang="en-US" sz="4000" dirty="0">
                <a:latin typeface="Arial"/>
                <a:cs typeface="Calibri"/>
              </a:rPr>
              <a:t>Please contact us with additional questions!</a:t>
            </a:r>
            <a:endParaRPr lang="en-US" dirty="0">
              <a:latin typeface="Tw Cen MT" panose="020B0602020104020603"/>
              <a:cs typeface="Calibri"/>
            </a:endParaRPr>
          </a:p>
          <a:p>
            <a:pPr marL="0" indent="0" algn="ctr">
              <a:buNone/>
            </a:pPr>
            <a:r>
              <a:rPr lang="en-US" dirty="0">
                <a:latin typeface="Arial"/>
                <a:cs typeface="Calibri"/>
              </a:rPr>
              <a:t>Email: </a:t>
            </a:r>
            <a:r>
              <a:rPr lang="en-US" u="sng" dirty="0">
                <a:latin typeface="Arial"/>
                <a:cs typeface="Calibri"/>
              </a:rPr>
              <a:t>ora@shsu.edu</a:t>
            </a:r>
          </a:p>
          <a:p>
            <a:pPr marL="0" indent="0" algn="ctr">
              <a:buNone/>
            </a:pPr>
            <a:r>
              <a:rPr lang="en-US" dirty="0">
                <a:latin typeface="Arial"/>
                <a:cs typeface="Calibri"/>
              </a:rPr>
              <a:t>Phone: </a:t>
            </a:r>
            <a:r>
              <a:rPr lang="en-US" u="sng" dirty="0">
                <a:latin typeface="Arial"/>
                <a:cs typeface="Calibri"/>
              </a:rPr>
              <a:t>936-294-3329</a:t>
            </a:r>
          </a:p>
          <a:p>
            <a:pPr marL="0" indent="0" algn="ctr">
              <a:buNone/>
            </a:pPr>
            <a:endParaRPr lang="en-US" dirty="0">
              <a:latin typeface="Arial"/>
              <a:cs typeface="Calibri"/>
            </a:endParaRPr>
          </a:p>
          <a:p>
            <a:pPr marL="0" indent="0" algn="ctr">
              <a:buNone/>
            </a:pPr>
            <a:r>
              <a:rPr lang="en-US" sz="4000" b="1" u="sng" dirty="0">
                <a:latin typeface="Arial"/>
                <a:cs typeface="Calibri"/>
              </a:rPr>
              <a:t>Thank you!</a:t>
            </a:r>
          </a:p>
        </p:txBody>
      </p:sp>
    </p:spTree>
    <p:extLst>
      <p:ext uri="{BB962C8B-B14F-4D97-AF65-F5344CB8AC3E}">
        <p14:creationId xmlns:p14="http://schemas.microsoft.com/office/powerpoint/2010/main" val="3218156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96938"/>
            <a:ext cx="9905998" cy="1478570"/>
          </a:xfrm>
        </p:spPr>
        <p:txBody>
          <a:bodyPr/>
          <a:lstStyle/>
          <a:p>
            <a:pPr algn="ctr"/>
            <a:r>
              <a:rPr lang="en-US" dirty="0">
                <a:latin typeface="Arial"/>
                <a:cs typeface="Calibri"/>
              </a:rPr>
              <a:t>ORSP VS. ORA</a:t>
            </a:r>
          </a:p>
        </p:txBody>
      </p:sp>
      <p:sp>
        <p:nvSpPr>
          <p:cNvPr id="3" name="Content Placeholder 2"/>
          <p:cNvSpPr>
            <a:spLocks noGrp="1"/>
          </p:cNvSpPr>
          <p:nvPr>
            <p:ph sz="half" idx="1"/>
          </p:nvPr>
        </p:nvSpPr>
        <p:spPr>
          <a:xfrm>
            <a:off x="955498" y="1975508"/>
            <a:ext cx="5141358" cy="4141039"/>
          </a:xfrm>
        </p:spPr>
        <p:txBody>
          <a:bodyPr vert="horz" lIns="91440" tIns="45720" rIns="91440" bIns="45720" rtlCol="0" anchor="t">
            <a:normAutofit/>
          </a:bodyPr>
          <a:lstStyle/>
          <a:p>
            <a:pPr>
              <a:buFont typeface="Wingdings" panose="020B0604020202020204" pitchFamily="34" charset="0"/>
              <a:buChar char="ü"/>
            </a:pPr>
            <a:r>
              <a:rPr lang="en-US" dirty="0">
                <a:latin typeface="Arial"/>
                <a:cs typeface="Calibri"/>
              </a:rPr>
              <a:t>Office of Research and Sponsored Programs (Pre-Award)</a:t>
            </a:r>
            <a:endParaRPr lang="en-US" dirty="0">
              <a:latin typeface="Arial"/>
              <a:cs typeface="Arial"/>
            </a:endParaRPr>
          </a:p>
          <a:p>
            <a:pPr lvl="1">
              <a:buFont typeface="Wingdings" panose="020B0604020202020204" pitchFamily="34" charset="0"/>
              <a:buChar char="ü"/>
            </a:pPr>
            <a:r>
              <a:rPr lang="en-US" dirty="0">
                <a:latin typeface="Arial"/>
                <a:cs typeface="Calibri"/>
              </a:rPr>
              <a:t>Find Funding</a:t>
            </a:r>
          </a:p>
          <a:p>
            <a:pPr lvl="1">
              <a:buFont typeface="Wingdings" panose="020B0604020202020204" pitchFamily="34" charset="0"/>
              <a:buChar char="ü"/>
            </a:pPr>
            <a:r>
              <a:rPr lang="en-US" dirty="0">
                <a:latin typeface="Arial"/>
                <a:cs typeface="Calibri"/>
              </a:rPr>
              <a:t>Proposal Development</a:t>
            </a:r>
            <a:endParaRPr lang="en-US" dirty="0">
              <a:latin typeface="Arial"/>
              <a:cs typeface="Arial"/>
            </a:endParaRPr>
          </a:p>
          <a:p>
            <a:pPr lvl="1">
              <a:buFont typeface="Wingdings" panose="020B0604020202020204" pitchFamily="34" charset="0"/>
              <a:buChar char="ü"/>
            </a:pPr>
            <a:r>
              <a:rPr lang="en-US" dirty="0">
                <a:latin typeface="Arial"/>
                <a:cs typeface="Calibri"/>
              </a:rPr>
              <a:t>Budget and Submissions</a:t>
            </a:r>
          </a:p>
          <a:p>
            <a:pPr lvl="1">
              <a:buFont typeface="Wingdings" panose="020B0604020202020204" pitchFamily="34" charset="0"/>
              <a:buChar char="ü"/>
            </a:pPr>
            <a:r>
              <a:rPr lang="en-US" dirty="0">
                <a:latin typeface="Arial"/>
                <a:cs typeface="Calibri"/>
              </a:rPr>
              <a:t>Compliance</a:t>
            </a:r>
            <a:endParaRPr lang="en-US" dirty="0">
              <a:latin typeface="Arial"/>
              <a:cs typeface="Calibri" panose="020F0502020204030204" pitchFamily="34" charset="0"/>
            </a:endParaRPr>
          </a:p>
          <a:p>
            <a:pPr lvl="1">
              <a:buFont typeface="Wingdings" panose="020B0604020202020204" pitchFamily="34" charset="0"/>
              <a:buChar char="ü"/>
            </a:pPr>
            <a:r>
              <a:rPr lang="en-US" dirty="0">
                <a:latin typeface="Arial"/>
                <a:cs typeface="Calibri"/>
              </a:rPr>
              <a:t>Intellectual Property</a:t>
            </a:r>
          </a:p>
          <a:p>
            <a:pPr lvl="1">
              <a:buFont typeface="Wingdings" panose="020B0604020202020204" pitchFamily="34" charset="0"/>
              <a:buChar char="ü"/>
            </a:pPr>
            <a:r>
              <a:rPr lang="en-US" dirty="0">
                <a:latin typeface="Arial"/>
                <a:cs typeface="Calibri"/>
              </a:rPr>
              <a:t>Research Council</a:t>
            </a:r>
          </a:p>
          <a:p>
            <a:endParaRPr lang="en-US" dirty="0"/>
          </a:p>
        </p:txBody>
      </p:sp>
      <p:sp>
        <p:nvSpPr>
          <p:cNvPr id="4" name="Content Placeholder 3"/>
          <p:cNvSpPr>
            <a:spLocks noGrp="1"/>
          </p:cNvSpPr>
          <p:nvPr>
            <p:ph sz="half" idx="2"/>
          </p:nvPr>
        </p:nvSpPr>
        <p:spPr>
          <a:xfrm>
            <a:off x="6094412" y="1985404"/>
            <a:ext cx="4875211" cy="4566349"/>
          </a:xfrm>
        </p:spPr>
        <p:txBody>
          <a:bodyPr vert="horz" lIns="91440" tIns="45720" rIns="91440" bIns="45720" rtlCol="0" anchor="t">
            <a:normAutofit/>
          </a:bodyPr>
          <a:lstStyle/>
          <a:p>
            <a:pPr>
              <a:buFont typeface="Wingdings" panose="020B0604020202020204" pitchFamily="34" charset="0"/>
              <a:buChar char="ü"/>
            </a:pPr>
            <a:r>
              <a:rPr lang="en-US" dirty="0">
                <a:latin typeface="Arial"/>
                <a:cs typeface="Calibri"/>
              </a:rPr>
              <a:t>Office of Research Administration (Post Award)</a:t>
            </a:r>
            <a:endParaRPr lang="en-US" dirty="0">
              <a:latin typeface="Arial"/>
              <a:cs typeface="Arial"/>
            </a:endParaRPr>
          </a:p>
          <a:p>
            <a:pPr lvl="1">
              <a:buFont typeface="Wingdings" panose="020B0604020202020204" pitchFamily="34" charset="0"/>
              <a:buChar char="ü"/>
            </a:pPr>
            <a:r>
              <a:rPr lang="en-US" dirty="0">
                <a:latin typeface="Arial"/>
                <a:cs typeface="Calibri"/>
              </a:rPr>
              <a:t>Set-up FOP Account</a:t>
            </a:r>
          </a:p>
          <a:p>
            <a:pPr lvl="1">
              <a:buFont typeface="Wingdings" panose="020B0604020202020204" pitchFamily="34" charset="0"/>
              <a:buChar char="ü"/>
            </a:pPr>
            <a:r>
              <a:rPr lang="en-US" dirty="0">
                <a:latin typeface="Arial"/>
                <a:cs typeface="Calibri"/>
              </a:rPr>
              <a:t>Expenditure Review/Compliance and Approvals</a:t>
            </a:r>
            <a:endParaRPr lang="en-US">
              <a:latin typeface="Arial"/>
              <a:cs typeface="Arial"/>
            </a:endParaRPr>
          </a:p>
          <a:p>
            <a:pPr lvl="1">
              <a:buFont typeface="Wingdings" panose="020B0604020202020204" pitchFamily="34" charset="0"/>
              <a:buChar char="ü"/>
            </a:pPr>
            <a:r>
              <a:rPr lang="en-US" dirty="0">
                <a:latin typeface="Arial"/>
                <a:cs typeface="Calibri"/>
              </a:rPr>
              <a:t>Budget Adjustment requests</a:t>
            </a:r>
          </a:p>
          <a:p>
            <a:pPr lvl="1">
              <a:buFont typeface="Wingdings" panose="020B0604020202020204" pitchFamily="34" charset="0"/>
              <a:buChar char="ü"/>
            </a:pPr>
            <a:r>
              <a:rPr lang="en-US" dirty="0">
                <a:latin typeface="Arial"/>
                <a:cs typeface="Calibri"/>
              </a:rPr>
              <a:t>Billing/Financial Close</a:t>
            </a:r>
          </a:p>
        </p:txBody>
      </p:sp>
    </p:spTree>
    <p:extLst>
      <p:ext uri="{BB962C8B-B14F-4D97-AF65-F5344CB8AC3E}">
        <p14:creationId xmlns:p14="http://schemas.microsoft.com/office/powerpoint/2010/main" val="1774577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370" y="648051"/>
            <a:ext cx="4664466" cy="2716586"/>
          </a:xfrm>
        </p:spPr>
        <p:txBody>
          <a:bodyPr>
            <a:normAutofit/>
          </a:bodyPr>
          <a:lstStyle/>
          <a:p>
            <a:r>
              <a:rPr lang="en-US" sz="3200" i="1" dirty="0">
                <a:latin typeface="Arial"/>
                <a:cs typeface="Calibri"/>
              </a:rPr>
              <a:t>Congratulations</a:t>
            </a:r>
            <a:r>
              <a:rPr lang="en-US" sz="3200" dirty="0">
                <a:latin typeface="Arial"/>
                <a:cs typeface="Calibri"/>
              </a:rPr>
              <a:t>! </a:t>
            </a:r>
            <a:r>
              <a:rPr lang="en-US" sz="2800" dirty="0">
                <a:latin typeface="Arial"/>
                <a:cs typeface="Calibri"/>
              </a:rPr>
              <a:t>you’ve been awarded! </a:t>
            </a:r>
            <a:r>
              <a:rPr lang="en-US" sz="2800" b="1" u="sng" dirty="0">
                <a:latin typeface="Arial"/>
                <a:cs typeface="Calibri"/>
              </a:rPr>
              <a:t>Now what</a:t>
            </a:r>
            <a:r>
              <a:rPr lang="en-US" sz="2800" dirty="0">
                <a:latin typeface="Arial"/>
                <a:cs typeface="Calibri"/>
              </a:rPr>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702" y="3429000"/>
            <a:ext cx="3359128" cy="1903690"/>
          </a:xfrm>
          <a:prstGeom prst="rect">
            <a:avLst/>
          </a:prstGeom>
        </p:spPr>
      </p:pic>
      <p:graphicFrame>
        <p:nvGraphicFramePr>
          <p:cNvPr id="10" name="Table 10">
            <a:extLst>
              <a:ext uri="{FF2B5EF4-FFF2-40B4-BE49-F238E27FC236}">
                <a16:creationId xmlns:a16="http://schemas.microsoft.com/office/drawing/2014/main" id="{927F82FF-5ABD-5C19-6B4B-C97F04E797B2}"/>
              </a:ext>
            </a:extLst>
          </p:cNvPr>
          <p:cNvGraphicFramePr>
            <a:graphicFrameLocks noGrp="1"/>
          </p:cNvGraphicFramePr>
          <p:nvPr>
            <p:extLst>
              <p:ext uri="{D42A27DB-BD31-4B8C-83A1-F6EECF244321}">
                <p14:modId xmlns:p14="http://schemas.microsoft.com/office/powerpoint/2010/main" val="2280229546"/>
              </p:ext>
            </p:extLst>
          </p:nvPr>
        </p:nvGraphicFramePr>
        <p:xfrm>
          <a:off x="5189003" y="362092"/>
          <a:ext cx="6671925" cy="5852160"/>
        </p:xfrm>
        <a:graphic>
          <a:graphicData uri="http://schemas.openxmlformats.org/drawingml/2006/table">
            <a:tbl>
              <a:tblPr firstRow="1" bandRow="1">
                <a:tableStyleId>{5C22544A-7EE6-4342-B048-85BDC9FD1C3A}</a:tableStyleId>
              </a:tblPr>
              <a:tblGrid>
                <a:gridCol w="2223975">
                  <a:extLst>
                    <a:ext uri="{9D8B030D-6E8A-4147-A177-3AD203B41FA5}">
                      <a16:colId xmlns:a16="http://schemas.microsoft.com/office/drawing/2014/main" val="3796609284"/>
                    </a:ext>
                  </a:extLst>
                </a:gridCol>
                <a:gridCol w="2223975">
                  <a:extLst>
                    <a:ext uri="{9D8B030D-6E8A-4147-A177-3AD203B41FA5}">
                      <a16:colId xmlns:a16="http://schemas.microsoft.com/office/drawing/2014/main" val="970368254"/>
                    </a:ext>
                  </a:extLst>
                </a:gridCol>
                <a:gridCol w="2223975">
                  <a:extLst>
                    <a:ext uri="{9D8B030D-6E8A-4147-A177-3AD203B41FA5}">
                      <a16:colId xmlns:a16="http://schemas.microsoft.com/office/drawing/2014/main" val="1718116075"/>
                    </a:ext>
                  </a:extLst>
                </a:gridCol>
              </a:tblGrid>
              <a:tr h="393718">
                <a:tc>
                  <a:txBody>
                    <a:bodyPr/>
                    <a:lstStyle/>
                    <a:p>
                      <a:r>
                        <a:rPr lang="en-US" dirty="0">
                          <a:latin typeface="Arial" panose="020B0604020202020204" pitchFamily="34" charset="0"/>
                          <a:cs typeface="Arial" panose="020B0604020202020204" pitchFamily="34" charset="0"/>
                        </a:rPr>
                        <a:t>Role of PI</a:t>
                      </a:r>
                    </a:p>
                  </a:txBody>
                  <a:tcPr/>
                </a:tc>
                <a:tc>
                  <a:txBody>
                    <a:bodyPr/>
                    <a:lstStyle/>
                    <a:p>
                      <a:r>
                        <a:rPr lang="en-US" dirty="0">
                          <a:latin typeface="Arial" panose="020B0604020202020204" pitchFamily="34" charset="0"/>
                          <a:cs typeface="Arial" panose="020B0604020202020204" pitchFamily="34" charset="0"/>
                        </a:rPr>
                        <a:t>Role of Department</a:t>
                      </a:r>
                    </a:p>
                  </a:txBody>
                  <a:tcPr/>
                </a:tc>
                <a:tc>
                  <a:txBody>
                    <a:bodyPr/>
                    <a:lstStyle/>
                    <a:p>
                      <a:r>
                        <a:rPr lang="en-US" dirty="0">
                          <a:latin typeface="Arial" panose="020B0604020202020204" pitchFamily="34" charset="0"/>
                          <a:cs typeface="Arial" panose="020B0604020202020204" pitchFamily="34" charset="0"/>
                        </a:rPr>
                        <a:t>Role of ORA</a:t>
                      </a:r>
                    </a:p>
                  </a:txBody>
                  <a:tcPr/>
                </a:tc>
                <a:extLst>
                  <a:ext uri="{0D108BD9-81ED-4DB2-BD59-A6C34878D82A}">
                    <a16:rowId xmlns:a16="http://schemas.microsoft.com/office/drawing/2014/main" val="322308732"/>
                  </a:ext>
                </a:extLst>
              </a:tr>
              <a:tr h="937535">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a:latin typeface="Arial"/>
                          <a:cs typeface="Calibri"/>
                        </a:rPr>
                        <a:t>Fiscal oversight (budget) – Approval for all funds spent and associated paperwork</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a:latin typeface="Arial"/>
                          <a:cs typeface="Calibri"/>
                        </a:rPr>
                        <a:t>Submits travel, </a:t>
                      </a:r>
                      <a:r>
                        <a:rPr lang="en-US" sz="1400" dirty="0" err="1">
                          <a:latin typeface="Arial"/>
                          <a:cs typeface="Calibri"/>
                        </a:rPr>
                        <a:t>ePAFs</a:t>
                      </a:r>
                      <a:r>
                        <a:rPr lang="en-US" sz="1400" dirty="0">
                          <a:latin typeface="Arial"/>
                          <a:cs typeface="Calibri"/>
                        </a:rPr>
                        <a:t>, requisitions, </a:t>
                      </a:r>
                      <a:r>
                        <a:rPr lang="en-US" sz="1400" dirty="0" err="1">
                          <a:latin typeface="Arial"/>
                          <a:cs typeface="Calibri"/>
                        </a:rPr>
                        <a:t>Pcard</a:t>
                      </a:r>
                      <a:endParaRPr lang="en-US" sz="1400" dirty="0">
                        <a:latin typeface="Arial"/>
                        <a:cs typeface="Calibri"/>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a:latin typeface="Arial"/>
                          <a:cs typeface="Calibri"/>
                        </a:rPr>
                        <a:t>Accounting functions and approvals</a:t>
                      </a:r>
                    </a:p>
                  </a:txBody>
                  <a:tcPr/>
                </a:tc>
                <a:extLst>
                  <a:ext uri="{0D108BD9-81ED-4DB2-BD59-A6C34878D82A}">
                    <a16:rowId xmlns:a16="http://schemas.microsoft.com/office/drawing/2014/main" val="735316317"/>
                  </a:ext>
                </a:extLst>
              </a:tr>
              <a:tr h="956172">
                <a:tc>
                  <a:txBody>
                    <a:bodyPr/>
                    <a:lstStyle/>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Technical Work</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a:latin typeface="Arial"/>
                          <a:cs typeface="Calibri"/>
                        </a:rPr>
                        <a:t>PI must request from admin and approve all expenses electronically in each system.</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a:latin typeface="Arial"/>
                          <a:cs typeface="Calibri"/>
                        </a:rPr>
                        <a:t>Financial reports to PI and Sponsor</a:t>
                      </a:r>
                    </a:p>
                  </a:txBody>
                  <a:tcPr/>
                </a:tc>
                <a:extLst>
                  <a:ext uri="{0D108BD9-81ED-4DB2-BD59-A6C34878D82A}">
                    <a16:rowId xmlns:a16="http://schemas.microsoft.com/office/drawing/2014/main" val="4145736542"/>
                  </a:ext>
                </a:extLst>
              </a:tr>
              <a:tr h="695940">
                <a:tc>
                  <a:txBody>
                    <a:bodyPr/>
                    <a:lstStyle/>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Completion of Final Report</a:t>
                      </a:r>
                    </a:p>
                  </a:txBody>
                  <a:tcPr/>
                </a:tc>
                <a:tc>
                  <a:txBody>
                    <a:bodyPr/>
                    <a:lstStyle/>
                    <a:p>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a:latin typeface="Arial"/>
                          <a:cs typeface="Calibri"/>
                        </a:rPr>
                        <a:t>Help PI stay in compliance with sponsor guidelines</a:t>
                      </a:r>
                    </a:p>
                  </a:txBody>
                  <a:tcPr/>
                </a:tc>
                <a:extLst>
                  <a:ext uri="{0D108BD9-81ED-4DB2-BD59-A6C34878D82A}">
                    <a16:rowId xmlns:a16="http://schemas.microsoft.com/office/drawing/2014/main" val="707137897"/>
                  </a:ext>
                </a:extLst>
              </a:tr>
              <a:tr h="937535">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a:latin typeface="Arial"/>
                          <a:cs typeface="Calibri"/>
                        </a:rPr>
                        <a:t>Certifying effort- Will be done on a semester basis (future email notifications)</a:t>
                      </a:r>
                    </a:p>
                  </a:txBody>
                  <a:tcPr/>
                </a:tc>
                <a:tc>
                  <a:txBody>
                    <a:bodyPr/>
                    <a:lstStyle/>
                    <a:p>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a:latin typeface="Arial"/>
                          <a:cs typeface="Calibri"/>
                        </a:rPr>
                        <a:t>Award Closeout</a:t>
                      </a:r>
                    </a:p>
                  </a:txBody>
                  <a:tcPr/>
                </a:tc>
                <a:extLst>
                  <a:ext uri="{0D108BD9-81ED-4DB2-BD59-A6C34878D82A}">
                    <a16:rowId xmlns:a16="http://schemas.microsoft.com/office/drawing/2014/main" val="3799714890"/>
                  </a:ext>
                </a:extLst>
              </a:tr>
              <a:tr h="1360062">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400" dirty="0">
                          <a:latin typeface="Arial"/>
                          <a:cs typeface="Calibri"/>
                        </a:rPr>
                        <a:t>Compliance with Sponsor guidelines, University Policy and other government policies</a:t>
                      </a:r>
                    </a:p>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142805765"/>
                  </a:ext>
                </a:extLst>
              </a:tr>
            </a:tbl>
          </a:graphicData>
        </a:graphic>
      </p:graphicFrame>
    </p:spTree>
    <p:extLst>
      <p:ext uri="{BB962C8B-B14F-4D97-AF65-F5344CB8AC3E}">
        <p14:creationId xmlns:p14="http://schemas.microsoft.com/office/powerpoint/2010/main" val="4145641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xmlns:a16="http://schemas.microsoft.com/office/drawing/2014/main">
                <a:solidFill>
                  <a:srgbClr val="FFFFFF"/>
                </a:solidFill>
              </a14:hiddenFill>
            </a:ext>
          </a:extLst>
        </p:spPr>
      </p:pic>
      <p:grpSp>
        <p:nvGrpSpPr>
          <p:cNvPr id="10" name="Group 9">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24"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5"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6"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7"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8"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9"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0"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1"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2"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3"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4"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5"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6"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7"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8"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9"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40"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1"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2"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3"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4"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5"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6"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7"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8"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9"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grpSp>
        <p:grpSp>
          <p:nvGrpSpPr>
            <p:cNvPr id="12" name="Group 11">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9"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0"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1"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2"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grpSp>
      </p:grpSp>
      <p:sp useBgFill="1">
        <p:nvSpPr>
          <p:cNvPr id="51" name="Rectangle 50">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54"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55"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6"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7"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8"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9"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0"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1"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2"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3"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4"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5"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6"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7"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8"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9"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0"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71"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2"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3"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4"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5"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6"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7"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8"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9"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0"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sp>
        <p:nvSpPr>
          <p:cNvPr id="2" name="Title 1"/>
          <p:cNvSpPr>
            <a:spLocks noGrp="1"/>
          </p:cNvSpPr>
          <p:nvPr>
            <p:ph type="ctrTitle"/>
          </p:nvPr>
        </p:nvSpPr>
        <p:spPr>
          <a:xfrm>
            <a:off x="1141413" y="1082673"/>
            <a:ext cx="2869416" cy="4708528"/>
          </a:xfrm>
        </p:spPr>
        <p:txBody>
          <a:bodyPr vert="horz" lIns="91440" tIns="45720" rIns="91440" bIns="45720" rtlCol="0" anchor="ctr">
            <a:normAutofit/>
          </a:bodyPr>
          <a:lstStyle/>
          <a:p>
            <a:pPr algn="r"/>
            <a:r>
              <a:rPr lang="en-US" sz="4000" dirty="0">
                <a:latin typeface="Arial" panose="020B0604020202020204" pitchFamily="34" charset="0"/>
                <a:cs typeface="Arial" panose="020B0604020202020204" pitchFamily="34" charset="0"/>
              </a:rPr>
              <a:t>Why submit for a grant?</a:t>
            </a:r>
          </a:p>
        </p:txBody>
      </p:sp>
      <p:cxnSp>
        <p:nvCxnSpPr>
          <p:cNvPr id="82" name="Straight Connector 81">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5297763" y="1082673"/>
            <a:ext cx="5751237" cy="4708528"/>
          </a:xfrm>
        </p:spPr>
        <p:txBody>
          <a:bodyPr vert="horz" lIns="91440" tIns="45720" rIns="91440" bIns="45720" rtlCol="0" anchor="ctr">
            <a:normAutofit/>
          </a:bodyPr>
          <a:lstStyle/>
          <a:p>
            <a:pPr marL="400050" indent="-285750">
              <a:buFont typeface="Wingdings" panose="05000000000000000000" pitchFamily="2" charset="2"/>
              <a:buChar char="ü"/>
            </a:pPr>
            <a:r>
              <a:rPr lang="en-US" sz="1800" dirty="0">
                <a:solidFill>
                  <a:schemeClr val="tx1"/>
                </a:solidFill>
                <a:latin typeface="Arial" panose="020B0604020202020204" pitchFamily="34" charset="0"/>
                <a:cs typeface="Arial" panose="020B0604020202020204" pitchFamily="34" charset="0"/>
              </a:rPr>
              <a:t>Prestige</a:t>
            </a:r>
          </a:p>
          <a:p>
            <a:pPr marL="400050" indent="-285750">
              <a:buFont typeface="Wingdings" panose="05000000000000000000" pitchFamily="2" charset="2"/>
              <a:buChar char="ü"/>
            </a:pPr>
            <a:r>
              <a:rPr lang="en-US" sz="1800" dirty="0">
                <a:solidFill>
                  <a:schemeClr val="tx1"/>
                </a:solidFill>
                <a:latin typeface="Arial" panose="020B0604020202020204" pitchFamily="34" charset="0"/>
                <a:cs typeface="Arial" panose="020B0604020202020204" pitchFamily="34" charset="0"/>
              </a:rPr>
              <a:t>Summer salary</a:t>
            </a:r>
          </a:p>
          <a:p>
            <a:pPr marL="400050" indent="-285750">
              <a:buFont typeface="Wingdings" panose="05000000000000000000" pitchFamily="2" charset="2"/>
              <a:buChar char="ü"/>
            </a:pPr>
            <a:r>
              <a:rPr lang="en-US" sz="1800" dirty="0">
                <a:solidFill>
                  <a:schemeClr val="tx1"/>
                </a:solidFill>
                <a:latin typeface="Arial" panose="020B0604020202020204" pitchFamily="34" charset="0"/>
                <a:cs typeface="Arial" panose="020B0604020202020204" pitchFamily="34" charset="0"/>
              </a:rPr>
              <a:t>Supports students and community</a:t>
            </a:r>
          </a:p>
          <a:p>
            <a:pPr marL="400050" indent="-285750">
              <a:buFont typeface="Wingdings" panose="05000000000000000000" pitchFamily="2" charset="2"/>
              <a:buChar char="ü"/>
            </a:pPr>
            <a:r>
              <a:rPr lang="en-US" sz="1800" dirty="0">
                <a:solidFill>
                  <a:schemeClr val="tx1"/>
                </a:solidFill>
                <a:latin typeface="Arial" panose="020B0604020202020204" pitchFamily="34" charset="0"/>
                <a:cs typeface="Arial" panose="020B0604020202020204" pitchFamily="34" charset="0"/>
              </a:rPr>
              <a:t>Obtain resources for department to use after grant ends</a:t>
            </a:r>
          </a:p>
          <a:p>
            <a:pPr marL="400050" indent="-285750">
              <a:buFont typeface="Wingdings" panose="05000000000000000000" pitchFamily="2" charset="2"/>
              <a:buChar char="ü"/>
            </a:pPr>
            <a:r>
              <a:rPr lang="en-US" sz="1800" dirty="0">
                <a:solidFill>
                  <a:schemeClr val="tx1"/>
                </a:solidFill>
                <a:latin typeface="Arial" panose="020B0604020202020204" pitchFamily="34" charset="0"/>
                <a:cs typeface="Arial" panose="020B0604020202020204" pitchFamily="34" charset="0"/>
              </a:rPr>
              <a:t>tenure</a:t>
            </a:r>
          </a:p>
        </p:txBody>
      </p:sp>
      <p:grpSp>
        <p:nvGrpSpPr>
          <p:cNvPr id="84" name="Group 83">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85"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6"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7"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8"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89"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0"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1"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2"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3"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94"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grpSp>
    </p:spTree>
    <p:extLst>
      <p:ext uri="{BB962C8B-B14F-4D97-AF65-F5344CB8AC3E}">
        <p14:creationId xmlns:p14="http://schemas.microsoft.com/office/powerpoint/2010/main" val="1772483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DB15-8367-0245-3AAA-1E76793EDC37}"/>
              </a:ext>
            </a:extLst>
          </p:cNvPr>
          <p:cNvSpPr>
            <a:spLocks noGrp="1"/>
          </p:cNvSpPr>
          <p:nvPr>
            <p:ph type="title"/>
          </p:nvPr>
        </p:nvSpPr>
        <p:spPr>
          <a:xfrm>
            <a:off x="1143000" y="618518"/>
            <a:ext cx="9905998" cy="1478570"/>
          </a:xfrm>
        </p:spPr>
        <p:txBody>
          <a:bodyPr>
            <a:normAutofit/>
          </a:bodyPr>
          <a:lstStyle/>
          <a:p>
            <a:pPr algn="ctr"/>
            <a:r>
              <a:rPr lang="en-US" dirty="0">
                <a:latin typeface="Arial" panose="020B0604020202020204" pitchFamily="34" charset="0"/>
                <a:cs typeface="Arial" panose="020B0604020202020204" pitchFamily="34" charset="0"/>
              </a:rPr>
              <a:t>Award</a:t>
            </a:r>
          </a:p>
        </p:txBody>
      </p:sp>
      <p:graphicFrame>
        <p:nvGraphicFramePr>
          <p:cNvPr id="109" name="Content Placeholder 2">
            <a:extLst>
              <a:ext uri="{FF2B5EF4-FFF2-40B4-BE49-F238E27FC236}">
                <a16:creationId xmlns:a16="http://schemas.microsoft.com/office/drawing/2014/main" id="{831BC07D-8D93-74BC-48A8-92F39B91F81E}"/>
              </a:ext>
            </a:extLst>
          </p:cNvPr>
          <p:cNvGraphicFramePr/>
          <p:nvPr>
            <p:extLst>
              <p:ext uri="{D42A27DB-BD31-4B8C-83A1-F6EECF244321}">
                <p14:modId xmlns:p14="http://schemas.microsoft.com/office/powerpoint/2010/main" val="1568457763"/>
              </p:ext>
            </p:extLst>
          </p:nvPr>
        </p:nvGraphicFramePr>
        <p:xfrm>
          <a:off x="1143000" y="2097088"/>
          <a:ext cx="10450829" cy="39003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2729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A8EA-E95F-1DF7-EC44-DBBFA4E8BBA2}"/>
              </a:ext>
            </a:extLst>
          </p:cNvPr>
          <p:cNvSpPr>
            <a:spLocks noGrp="1"/>
          </p:cNvSpPr>
          <p:nvPr>
            <p:ph type="title"/>
          </p:nvPr>
        </p:nvSpPr>
        <p:spPr>
          <a:xfrm>
            <a:off x="1141413" y="739745"/>
            <a:ext cx="9905998" cy="1478570"/>
          </a:xfrm>
        </p:spPr>
        <p:txBody>
          <a:bodyPr/>
          <a:lstStyle/>
          <a:p>
            <a:r>
              <a:rPr lang="en-US" dirty="0">
                <a:latin typeface="Arial"/>
                <a:cs typeface="Arial"/>
              </a:rPr>
              <a:t>News headlines</a:t>
            </a:r>
          </a:p>
        </p:txBody>
      </p:sp>
      <p:sp>
        <p:nvSpPr>
          <p:cNvPr id="3" name="TextBox 2">
            <a:extLst>
              <a:ext uri="{FF2B5EF4-FFF2-40B4-BE49-F238E27FC236}">
                <a16:creationId xmlns:a16="http://schemas.microsoft.com/office/drawing/2014/main" id="{167CF19E-6745-7437-8496-94C04B26A901}"/>
              </a:ext>
            </a:extLst>
          </p:cNvPr>
          <p:cNvSpPr txBox="1"/>
          <p:nvPr/>
        </p:nvSpPr>
        <p:spPr>
          <a:xfrm>
            <a:off x="684421" y="1946729"/>
            <a:ext cx="6719560" cy="3970318"/>
          </a:xfrm>
          <a:prstGeom prst="rect">
            <a:avLst/>
          </a:prstGeom>
          <a:noFill/>
        </p:spPr>
        <p:txBody>
          <a:bodyPr wrap="square" lIns="91440" tIns="45720" rIns="91440" bIns="45720" rtlCol="0" anchor="t">
            <a:spAutoFit/>
          </a:bodyPr>
          <a:lstStyle/>
          <a:p>
            <a:pPr marL="342900" indent="-342900">
              <a:buFont typeface="Wingdings"/>
              <a:buChar char="ü"/>
            </a:pPr>
            <a:r>
              <a:rPr lang="en-US" dirty="0">
                <a:latin typeface="TW Cen MT"/>
              </a:rPr>
              <a:t>Article in Boston reported misuse of donated cadavers and selling them in the black market: https://www.boston.com/news/local-news/2023/06/29/class-action-lawsuit-harvard-university-morgue-bodies-stolen-sold-cedric-lodge-morgan/ </a:t>
            </a:r>
          </a:p>
          <a:p>
            <a:pPr marL="342900" indent="-342900">
              <a:buFont typeface="Wingdings"/>
              <a:buChar char="ü"/>
            </a:pPr>
            <a:endParaRPr lang="en-US" dirty="0">
              <a:latin typeface="TW Cen MT"/>
            </a:endParaRPr>
          </a:p>
          <a:p>
            <a:pPr marL="342900" indent="-342900">
              <a:buFont typeface="Wingdings"/>
              <a:buChar char="ü"/>
            </a:pPr>
            <a:r>
              <a:rPr lang="en-US" dirty="0">
                <a:latin typeface="TW Cen MT"/>
              </a:rPr>
              <a:t>Awarding scholarships using NSF funds – not in the scope of work for the grant funding. University fined $3.7 million under the False Claim Act: </a:t>
            </a:r>
            <a:r>
              <a:rPr lang="en-US" dirty="0">
                <a:latin typeface="TW Cen MT"/>
                <a:hlinkClick r:id="rId3"/>
              </a:rPr>
              <a:t>https://www.justice.gov/usao-sdtx/pr/rice-university-pays-resolve-claims-it-defrauded-federal-grant-program</a:t>
            </a:r>
            <a:r>
              <a:rPr lang="en-US" dirty="0">
                <a:latin typeface="TW Cen MT"/>
              </a:rPr>
              <a:t> </a:t>
            </a:r>
            <a:endParaRPr lang="en-US" dirty="0">
              <a:latin typeface="Tw Cen MT"/>
            </a:endParaRPr>
          </a:p>
          <a:p>
            <a:pPr marL="342900" indent="-342900">
              <a:buFont typeface="Wingdings"/>
              <a:buChar char="ü"/>
            </a:pPr>
            <a:endParaRPr lang="en-US" dirty="0">
              <a:latin typeface="TW Cen MT"/>
            </a:endParaRPr>
          </a:p>
          <a:p>
            <a:pPr marL="342900" indent="-342900">
              <a:buFont typeface="Wingdings"/>
              <a:buChar char="ü"/>
            </a:pPr>
            <a:r>
              <a:rPr lang="en-US" dirty="0">
                <a:latin typeface="TW Cen MT"/>
              </a:rPr>
              <a:t>NIH federal funds &amp; EPA funds were used in the reporting of false research – University fined $112.5 million under the False Claim Act: </a:t>
            </a:r>
            <a:r>
              <a:rPr lang="en-US" dirty="0">
                <a:latin typeface="TW Cen MT"/>
                <a:hlinkClick r:id="rId4"/>
              </a:rPr>
              <a:t>https://www.justice.gov/opa/pr/duke-university-agrees-pay-us-1125-million-settle-false-claims-act-allegations-related</a:t>
            </a:r>
            <a:r>
              <a:rPr lang="en-US" dirty="0">
                <a:latin typeface="TW Cen MT"/>
              </a:rPr>
              <a:t> </a:t>
            </a:r>
            <a:endParaRPr lang="en-US" dirty="0"/>
          </a:p>
        </p:txBody>
      </p:sp>
      <p:pic>
        <p:nvPicPr>
          <p:cNvPr id="5" name="Picture 4" descr="SVG &gt; guy retirement chair retired - Free SVG Image &amp; Icon. | SVG Silh">
            <a:extLst>
              <a:ext uri="{FF2B5EF4-FFF2-40B4-BE49-F238E27FC236}">
                <a16:creationId xmlns:a16="http://schemas.microsoft.com/office/drawing/2014/main" id="{7DA81F7C-7C18-6BAF-39E7-99C786E7841A}"/>
              </a:ext>
            </a:extLst>
          </p:cNvPr>
          <p:cNvPicPr>
            <a:picLocks noChangeAspect="1"/>
          </p:cNvPicPr>
          <p:nvPr/>
        </p:nvPicPr>
        <p:blipFill>
          <a:blip r:embed="rId5"/>
          <a:stretch>
            <a:fillRect/>
          </a:stretch>
        </p:blipFill>
        <p:spPr>
          <a:xfrm>
            <a:off x="7203374" y="2097121"/>
            <a:ext cx="4118757" cy="3675636"/>
          </a:xfrm>
          <a:prstGeom prst="rect">
            <a:avLst/>
          </a:prstGeom>
        </p:spPr>
      </p:pic>
    </p:spTree>
    <p:extLst>
      <p:ext uri="{BB962C8B-B14F-4D97-AF65-F5344CB8AC3E}">
        <p14:creationId xmlns:p14="http://schemas.microsoft.com/office/powerpoint/2010/main" val="808582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3081-8204-CB1C-F17F-6D92284C7DB0}"/>
              </a:ext>
            </a:extLst>
          </p:cNvPr>
          <p:cNvSpPr>
            <a:spLocks noGrp="1"/>
          </p:cNvSpPr>
          <p:nvPr>
            <p:ph type="title"/>
          </p:nvPr>
        </p:nvSpPr>
        <p:spPr/>
        <p:txBody>
          <a:bodyPr/>
          <a:lstStyle/>
          <a:p>
            <a:r>
              <a:rPr lang="en-US" dirty="0">
                <a:latin typeface="Arial"/>
                <a:cs typeface="Arial"/>
              </a:rPr>
              <a:t>Red flag audit issues</a:t>
            </a:r>
          </a:p>
        </p:txBody>
      </p:sp>
      <p:sp>
        <p:nvSpPr>
          <p:cNvPr id="3" name="Content Placeholder 2">
            <a:extLst>
              <a:ext uri="{FF2B5EF4-FFF2-40B4-BE49-F238E27FC236}">
                <a16:creationId xmlns:a16="http://schemas.microsoft.com/office/drawing/2014/main" id="{643A05E9-C75C-D5FC-11CE-D8CDCC843136}"/>
              </a:ext>
            </a:extLst>
          </p:cNvPr>
          <p:cNvSpPr>
            <a:spLocks noGrp="1"/>
          </p:cNvSpPr>
          <p:nvPr>
            <p:ph idx="1"/>
          </p:nvPr>
        </p:nvSpPr>
        <p:spPr>
          <a:xfrm>
            <a:off x="1143935" y="1859828"/>
            <a:ext cx="10249840" cy="4632759"/>
          </a:xfrm>
        </p:spPr>
        <p:txBody>
          <a:bodyPr vert="horz" lIns="91440" tIns="45720" rIns="91440" bIns="45720" rtlCol="0" anchor="t">
            <a:normAutofit/>
          </a:bodyPr>
          <a:lstStyle/>
          <a:p>
            <a:pPr marL="342900" indent="-342900">
              <a:buFont typeface="Wingdings" panose="020B0604020202020204" pitchFamily="34" charset="0"/>
              <a:buChar char="ü"/>
            </a:pPr>
            <a:r>
              <a:rPr lang="en-US" sz="2000" dirty="0">
                <a:latin typeface="Arial"/>
                <a:cs typeface="Arial"/>
              </a:rPr>
              <a:t>Capital expenses within the last 90 days of the grant period.</a:t>
            </a:r>
            <a:endParaRPr lang="en-US" dirty="0">
              <a:latin typeface="Arial"/>
              <a:cs typeface="Arial"/>
            </a:endParaRPr>
          </a:p>
          <a:p>
            <a:pPr marL="342900" indent="-342900">
              <a:buFont typeface="Wingdings" panose="020B0604020202020204" pitchFamily="34" charset="0"/>
              <a:buChar char="ü"/>
            </a:pPr>
            <a:r>
              <a:rPr lang="en-US" sz="2000" dirty="0">
                <a:latin typeface="Arial"/>
                <a:cs typeface="Arial"/>
              </a:rPr>
              <a:t>Making false statements on applications for grants</a:t>
            </a:r>
            <a:endParaRPr lang="en-US" dirty="0">
              <a:latin typeface="Arial"/>
              <a:cs typeface="Arial"/>
            </a:endParaRPr>
          </a:p>
          <a:p>
            <a:pPr marL="342900" indent="-342900">
              <a:buFont typeface="Wingdings" panose="020B0604020202020204" pitchFamily="34" charset="0"/>
              <a:buChar char="ü"/>
            </a:pPr>
            <a:r>
              <a:rPr lang="en-US" sz="2000" dirty="0">
                <a:latin typeface="Arial"/>
                <a:cs typeface="Arial"/>
              </a:rPr>
              <a:t>Knowingly failing to comply with the conditions of the grant</a:t>
            </a:r>
          </a:p>
          <a:p>
            <a:pPr marL="342900" indent="-342900">
              <a:buFont typeface="Wingdings" panose="020B0604020202020204" pitchFamily="34" charset="0"/>
              <a:buChar char="ü"/>
            </a:pPr>
            <a:r>
              <a:rPr lang="en-US" sz="2000" dirty="0">
                <a:latin typeface="Arial"/>
                <a:cs typeface="Arial"/>
              </a:rPr>
              <a:t>Fabricating data</a:t>
            </a:r>
            <a:endParaRPr lang="en-US" dirty="0">
              <a:latin typeface="Arial"/>
              <a:cs typeface="Arial"/>
            </a:endParaRPr>
          </a:p>
          <a:p>
            <a:pPr marL="342900" indent="-342900">
              <a:buFont typeface="Wingdings" panose="020B0604020202020204" pitchFamily="34" charset="0"/>
              <a:buChar char="ü"/>
            </a:pPr>
            <a:r>
              <a:rPr lang="en-US" sz="2000" dirty="0">
                <a:latin typeface="Arial"/>
                <a:cs typeface="Arial"/>
              </a:rPr>
              <a:t>Falsifying reports</a:t>
            </a:r>
            <a:endParaRPr lang="en-US" dirty="0">
              <a:latin typeface="Arial"/>
              <a:cs typeface="Arial"/>
            </a:endParaRPr>
          </a:p>
          <a:p>
            <a:pPr marL="342900" indent="-342900">
              <a:buFont typeface="Wingdings" panose="020B0604020202020204" pitchFamily="34" charset="0"/>
              <a:buChar char="ü"/>
            </a:pPr>
            <a:r>
              <a:rPr lang="en-US" sz="2000" dirty="0">
                <a:latin typeface="Arial"/>
                <a:cs typeface="Arial"/>
              </a:rPr>
              <a:t>Using grant funds for personal, or other improper, purposes</a:t>
            </a:r>
            <a:endParaRPr lang="en-US" dirty="0">
              <a:latin typeface="Arial"/>
              <a:cs typeface="Arial"/>
            </a:endParaRPr>
          </a:p>
          <a:p>
            <a:pPr marL="342900" indent="-342900">
              <a:buFont typeface="Wingdings" panose="020B0604020202020204" pitchFamily="34" charset="0"/>
              <a:buChar char="ü"/>
            </a:pPr>
            <a:r>
              <a:rPr lang="en-US" sz="2000" dirty="0">
                <a:latin typeface="Arial"/>
                <a:cs typeface="Arial"/>
              </a:rPr>
              <a:t>Knowingly failing to comply with federal regulations</a:t>
            </a:r>
            <a:endParaRPr lang="en-US" dirty="0">
              <a:latin typeface="Arial"/>
              <a:cs typeface="Arial"/>
            </a:endParaRPr>
          </a:p>
          <a:p>
            <a:pPr marL="0" indent="0">
              <a:buNone/>
            </a:pPr>
            <a:endParaRPr lang="en-US" sz="2000" dirty="0">
              <a:latin typeface="TW Cen MT"/>
            </a:endParaRPr>
          </a:p>
          <a:p>
            <a:pPr marL="0" indent="0">
              <a:buNone/>
            </a:pPr>
            <a:r>
              <a:rPr lang="en-US" sz="1800" dirty="0">
                <a:latin typeface="Arial"/>
                <a:cs typeface="Arial"/>
              </a:rPr>
              <a:t>Source: </a:t>
            </a:r>
            <a:r>
              <a:rPr lang="en-US" sz="1800" dirty="0">
                <a:latin typeface="Arial"/>
                <a:cs typeface="Arial"/>
                <a:hlinkClick r:id="rId3"/>
              </a:rPr>
              <a:t>https://www.usfraudattorneys.com/other-fca-fraud/grant-and-scientific-research-fraud</a:t>
            </a:r>
            <a:endParaRPr lang="en-US" sz="1800" dirty="0">
              <a:latin typeface="Arial"/>
              <a:cs typeface="Arial"/>
            </a:endParaRPr>
          </a:p>
          <a:p>
            <a:endParaRPr lang="en-US" dirty="0"/>
          </a:p>
          <a:p>
            <a:endParaRPr lang="en-US" dirty="0"/>
          </a:p>
          <a:p>
            <a:endParaRPr lang="en-US" dirty="0"/>
          </a:p>
          <a:p>
            <a:endParaRPr lang="en-US" dirty="0"/>
          </a:p>
          <a:p>
            <a:endParaRPr lang="en-US" dirty="0"/>
          </a:p>
        </p:txBody>
      </p:sp>
      <p:pic>
        <p:nvPicPr>
          <p:cNvPr id="4" name="Graphic 3" descr="Exclamation mark with solid fill">
            <a:extLst>
              <a:ext uri="{FF2B5EF4-FFF2-40B4-BE49-F238E27FC236}">
                <a16:creationId xmlns:a16="http://schemas.microsoft.com/office/drawing/2014/main" id="{3E33EA0C-31CD-33F1-BB90-BC7218EF7B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52163" y="2097231"/>
            <a:ext cx="2395104" cy="2395104"/>
          </a:xfrm>
          <a:prstGeom prst="rect">
            <a:avLst/>
          </a:prstGeom>
        </p:spPr>
      </p:pic>
    </p:spTree>
    <p:extLst>
      <p:ext uri="{BB962C8B-B14F-4D97-AF65-F5344CB8AC3E}">
        <p14:creationId xmlns:p14="http://schemas.microsoft.com/office/powerpoint/2010/main" val="480604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BC91-5921-6DD6-E070-B8A55B7C4A5B}"/>
              </a:ext>
            </a:extLst>
          </p:cNvPr>
          <p:cNvSpPr>
            <a:spLocks noGrp="1"/>
          </p:cNvSpPr>
          <p:nvPr>
            <p:ph type="title"/>
          </p:nvPr>
        </p:nvSpPr>
        <p:spPr/>
        <p:txBody>
          <a:bodyPr/>
          <a:lstStyle/>
          <a:p>
            <a:r>
              <a:rPr lang="en-US" dirty="0">
                <a:latin typeface="Arial"/>
                <a:cs typeface="Arial"/>
              </a:rPr>
              <a:t>Questionable Expenses</a:t>
            </a:r>
          </a:p>
        </p:txBody>
      </p:sp>
      <p:sp>
        <p:nvSpPr>
          <p:cNvPr id="3" name="Content Placeholder 2">
            <a:extLst>
              <a:ext uri="{FF2B5EF4-FFF2-40B4-BE49-F238E27FC236}">
                <a16:creationId xmlns:a16="http://schemas.microsoft.com/office/drawing/2014/main" id="{4B857D97-A316-79AB-EA04-DBA2436FD06A}"/>
              </a:ext>
            </a:extLst>
          </p:cNvPr>
          <p:cNvSpPr>
            <a:spLocks noGrp="1"/>
          </p:cNvSpPr>
          <p:nvPr>
            <p:ph idx="1"/>
          </p:nvPr>
        </p:nvSpPr>
        <p:spPr>
          <a:xfrm>
            <a:off x="1141412" y="2102282"/>
            <a:ext cx="10131135" cy="4095895"/>
          </a:xfrm>
        </p:spPr>
        <p:txBody>
          <a:bodyPr vert="horz" lIns="91440" tIns="45720" rIns="91440" bIns="45720" rtlCol="0" anchor="t">
            <a:normAutofit fontScale="92500" lnSpcReduction="20000"/>
          </a:bodyPr>
          <a:lstStyle/>
          <a:p>
            <a:pPr marL="0" indent="0">
              <a:buNone/>
            </a:pPr>
            <a:r>
              <a:rPr lang="en-US" dirty="0">
                <a:latin typeface="Arial"/>
                <a:ea typeface="+mn-lt"/>
                <a:cs typeface="+mn-lt"/>
              </a:rPr>
              <a:t>Shared by sponsored program administrators:</a:t>
            </a:r>
            <a:endParaRPr lang="en-US" dirty="0">
              <a:latin typeface="Arial"/>
              <a:ea typeface="+mn-lt"/>
              <a:cs typeface="Arial"/>
            </a:endParaRPr>
          </a:p>
          <a:p>
            <a:pPr marL="0" indent="0">
              <a:buNone/>
            </a:pPr>
            <a:r>
              <a:rPr lang="en-US" dirty="0">
                <a:latin typeface="Arial"/>
                <a:ea typeface="+mn-lt"/>
                <a:cs typeface="+mn-lt"/>
              </a:rPr>
              <a:t>I once had a faculty member try to buy a TV and a La-Z-Boy for his office using DOD funds. He got to keep the TV (excuse me, the “wall mounted, high resolution monitor”) but not the chair.</a:t>
            </a:r>
            <a:endParaRPr lang="en-US">
              <a:latin typeface="Arial"/>
              <a:cs typeface="Arial"/>
            </a:endParaRPr>
          </a:p>
          <a:p>
            <a:pPr marL="0" indent="0">
              <a:buNone/>
            </a:pPr>
            <a:endParaRPr lang="en-US" dirty="0">
              <a:latin typeface="Arial"/>
              <a:cs typeface="Arial"/>
            </a:endParaRPr>
          </a:p>
          <a:p>
            <a:pPr marL="0" indent="0">
              <a:buNone/>
            </a:pPr>
            <a:r>
              <a:rPr lang="en-US" dirty="0">
                <a:latin typeface="Arial"/>
                <a:cs typeface="Arial"/>
              </a:rPr>
              <a:t>One of my favorites was the purchase of Leggs Everyday Thigh High Stockings.  I felt very awkward asking why the professor needed these.  He laughed when he responded and said they use them to store tubes in liquid nitrogen when in the field because plastic bags break at low temperatures.  I approved it!</a:t>
            </a:r>
            <a:endParaRPr lang="en-US"/>
          </a:p>
          <a:p>
            <a:endParaRPr lang="en-US"/>
          </a:p>
          <a:p>
            <a:endParaRPr lang="en-US"/>
          </a:p>
          <a:p>
            <a:endParaRPr lang="en-US"/>
          </a:p>
          <a:p>
            <a:endParaRPr lang="en-US"/>
          </a:p>
        </p:txBody>
      </p:sp>
    </p:spTree>
    <p:extLst>
      <p:ext uri="{BB962C8B-B14F-4D97-AF65-F5344CB8AC3E}">
        <p14:creationId xmlns:p14="http://schemas.microsoft.com/office/powerpoint/2010/main" val="403968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8B688-3A32-9505-FDA8-E426EBB1B7B6}"/>
              </a:ext>
            </a:extLst>
          </p:cNvPr>
          <p:cNvSpPr>
            <a:spLocks noGrp="1"/>
          </p:cNvSpPr>
          <p:nvPr>
            <p:ph type="title"/>
          </p:nvPr>
        </p:nvSpPr>
        <p:spPr>
          <a:xfrm>
            <a:off x="1244155" y="289745"/>
            <a:ext cx="9905998" cy="1478570"/>
          </a:xfrm>
        </p:spPr>
        <p:txBody>
          <a:bodyPr/>
          <a:lstStyle/>
          <a:p>
            <a:r>
              <a:rPr lang="en-US" dirty="0">
                <a:latin typeface="Arial"/>
                <a:cs typeface="Arial"/>
              </a:rPr>
              <a:t>Questionable expenses continued</a:t>
            </a:r>
          </a:p>
        </p:txBody>
      </p:sp>
      <p:sp>
        <p:nvSpPr>
          <p:cNvPr id="3" name="Content Placeholder 2">
            <a:extLst>
              <a:ext uri="{FF2B5EF4-FFF2-40B4-BE49-F238E27FC236}">
                <a16:creationId xmlns:a16="http://schemas.microsoft.com/office/drawing/2014/main" id="{4146253B-CACF-7773-8DF6-025055DC03E0}"/>
              </a:ext>
            </a:extLst>
          </p:cNvPr>
          <p:cNvSpPr>
            <a:spLocks noGrp="1"/>
          </p:cNvSpPr>
          <p:nvPr>
            <p:ph idx="1"/>
          </p:nvPr>
        </p:nvSpPr>
        <p:spPr>
          <a:xfrm>
            <a:off x="513708" y="1946419"/>
            <a:ext cx="11678292" cy="4459577"/>
          </a:xfrm>
        </p:spPr>
        <p:txBody>
          <a:bodyPr vert="horz" lIns="91440" tIns="45720" rIns="91440" bIns="45720" rtlCol="0" anchor="t">
            <a:noAutofit/>
          </a:bodyPr>
          <a:lstStyle/>
          <a:p>
            <a:pPr marL="0" indent="0">
              <a:buNone/>
            </a:pPr>
            <a:r>
              <a:rPr lang="en-US" sz="2000" dirty="0">
                <a:latin typeface="Arial"/>
                <a:cs typeface="Arial"/>
              </a:rPr>
              <a:t>I have approved a box of Fruit Loops cereal that were as an enrichment for the rats in experiments.  </a:t>
            </a:r>
            <a:endParaRPr lang="en-US" dirty="0"/>
          </a:p>
          <a:p>
            <a:pPr marL="0" indent="0">
              <a:buNone/>
            </a:pPr>
            <a:r>
              <a:rPr lang="en-US" sz="2000" dirty="0">
                <a:latin typeface="Arial"/>
                <a:ea typeface="+mn-lt"/>
                <a:cs typeface="+mn-lt"/>
              </a:rPr>
              <a:t>A live goat to conduct a sacrifice for a lesson on ancient rituals in an Anthropology course</a:t>
            </a:r>
          </a:p>
          <a:p>
            <a:pPr marL="0" indent="0">
              <a:buNone/>
            </a:pPr>
            <a:r>
              <a:rPr lang="en-US" sz="2000" dirty="0">
                <a:latin typeface="Arial"/>
                <a:ea typeface="+mn-lt"/>
                <a:cs typeface="Calibri"/>
              </a:rPr>
              <a:t>A mid-century male torso, only available at a costume and prop store. The faculty member needed a second model to match the one they had owned since 1969.  </a:t>
            </a:r>
            <a:endParaRPr lang="en-US" sz="2000" dirty="0">
              <a:latin typeface="Arial"/>
              <a:ea typeface="+mn-lt"/>
              <a:cs typeface="+mn-lt"/>
            </a:endParaRPr>
          </a:p>
          <a:p>
            <a:pPr marL="0" indent="0">
              <a:buNone/>
            </a:pPr>
            <a:r>
              <a:rPr lang="en-US" sz="2000" dirty="0">
                <a:latin typeface="Arial"/>
                <a:ea typeface="+mn-lt"/>
                <a:cs typeface="Calibri"/>
              </a:rPr>
              <a:t>Cow manure (for biogas experiments)</a:t>
            </a:r>
          </a:p>
          <a:p>
            <a:pPr marL="0" indent="0">
              <a:buNone/>
            </a:pPr>
            <a:r>
              <a:rPr lang="en-US" sz="2000" dirty="0">
                <a:latin typeface="Arial"/>
                <a:ea typeface="+mn-lt"/>
                <a:cs typeface="Calibri"/>
              </a:rPr>
              <a:t>Similarly, we have a vehicle purchased by a federal grant in Africa that was recently totaled by an ELEPHANT. The driver was also injured. We are waiting to see what gets allocated to the grant for this one…</a:t>
            </a:r>
            <a:endParaRPr lang="en-US" sz="2000" dirty="0"/>
          </a:p>
        </p:txBody>
      </p:sp>
    </p:spTree>
    <p:extLst>
      <p:ext uri="{BB962C8B-B14F-4D97-AF65-F5344CB8AC3E}">
        <p14:creationId xmlns:p14="http://schemas.microsoft.com/office/powerpoint/2010/main" val="20828794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28</TotalTime>
  <Words>1099</Words>
  <Application>Microsoft Office PowerPoint</Application>
  <PresentationFormat>Widescreen</PresentationFormat>
  <Paragraphs>178</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Circuit</vt:lpstr>
      <vt:lpstr>ABC's of Grant Management: Award, Budget, Compliance</vt:lpstr>
      <vt:lpstr>ORSP VS. ORA</vt:lpstr>
      <vt:lpstr>Congratulations! you’ve been awarded! Now what?!</vt:lpstr>
      <vt:lpstr>Why submit for a grant?</vt:lpstr>
      <vt:lpstr>Award</vt:lpstr>
      <vt:lpstr>News headlines</vt:lpstr>
      <vt:lpstr>Red flag audit issues</vt:lpstr>
      <vt:lpstr>Questionable Expenses</vt:lpstr>
      <vt:lpstr>Questionable expenses continued</vt:lpstr>
      <vt:lpstr>How much budget  do I have?</vt:lpstr>
      <vt:lpstr>FRIGITD</vt:lpstr>
      <vt:lpstr>Grant report by sponsor account</vt:lpstr>
      <vt:lpstr>Budget</vt:lpstr>
      <vt:lpstr>IDC: What is it?</vt:lpstr>
      <vt:lpstr>Idc Distribution</vt:lpstr>
      <vt:lpstr>compliance</vt:lpstr>
      <vt:lpstr>Questions?</vt:lpstr>
    </vt:vector>
  </TitlesOfParts>
  <Company>Sam Houston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GRANT PROJECT MANAGEMENT</dc:title>
  <dc:creator>Start, Maribeth</dc:creator>
  <cp:lastModifiedBy>Start, Maribeth</cp:lastModifiedBy>
  <cp:revision>29</cp:revision>
  <dcterms:created xsi:type="dcterms:W3CDTF">2019-10-10T13:18:56Z</dcterms:created>
  <dcterms:modified xsi:type="dcterms:W3CDTF">2023-10-02T19:10:12Z</dcterms:modified>
</cp:coreProperties>
</file>